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89" r:id="rId2"/>
    <p:sldId id="257" r:id="rId3"/>
    <p:sldId id="258" r:id="rId4"/>
    <p:sldId id="259" r:id="rId5"/>
    <p:sldId id="260" r:id="rId6"/>
    <p:sldId id="261" r:id="rId7"/>
    <p:sldId id="276" r:id="rId8"/>
    <p:sldId id="278" r:id="rId9"/>
    <p:sldId id="271" r:id="rId10"/>
    <p:sldId id="274" r:id="rId11"/>
    <p:sldId id="282" r:id="rId12"/>
    <p:sldId id="283" r:id="rId13"/>
    <p:sldId id="262" r:id="rId14"/>
    <p:sldId id="279" r:id="rId15"/>
    <p:sldId id="280" r:id="rId16"/>
    <p:sldId id="281" r:id="rId17"/>
    <p:sldId id="263" r:id="rId18"/>
    <p:sldId id="264" r:id="rId19"/>
    <p:sldId id="286" r:id="rId20"/>
    <p:sldId id="265" r:id="rId21"/>
    <p:sldId id="266" r:id="rId22"/>
    <p:sldId id="287" r:id="rId23"/>
    <p:sldId id="288" r:id="rId24"/>
    <p:sldId id="284" r:id="rId25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A250A"/>
    <a:srgbClr val="66FF99"/>
    <a:srgbClr val="DFCF04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2190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00050" y="1828800"/>
            <a:ext cx="5888736" cy="24384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00050" y="4304715"/>
            <a:ext cx="5891022" cy="23368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6F894-1739-46A3-A2AD-C4603FDB8B55}" type="datetimeFigureOut">
              <a:rPr lang="en-US" smtClean="0"/>
              <a:pPr/>
              <a:t>10/29/2020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7781A-B693-4BC7-A104-2432E1C79C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6F894-1739-46A3-A2AD-C4603FDB8B55}" type="datetimeFigureOut">
              <a:rPr lang="en-US" smtClean="0"/>
              <a:pPr/>
              <a:t>10/29/2020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7781A-B693-4BC7-A104-2432E1C79C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1219202"/>
            <a:ext cx="1543050" cy="6949017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1219202"/>
            <a:ext cx="4514850" cy="6949017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6F894-1739-46A3-A2AD-C4603FDB8B55}" type="datetimeFigureOut">
              <a:rPr lang="en-US" smtClean="0"/>
              <a:pPr/>
              <a:t>10/29/2020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7781A-B693-4BC7-A104-2432E1C79C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6F894-1739-46A3-A2AD-C4603FDB8B55}" type="datetimeFigureOut">
              <a:rPr lang="en-US" smtClean="0"/>
              <a:pPr/>
              <a:t>10/29/2020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7781A-B693-4BC7-A104-2432E1C79C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7764" y="1755648"/>
            <a:ext cx="5829300" cy="1816608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7764" y="3606219"/>
            <a:ext cx="5829300" cy="2012949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6F894-1739-46A3-A2AD-C4603FDB8B55}" type="datetimeFigureOut">
              <a:rPr lang="en-US" smtClean="0"/>
              <a:pPr/>
              <a:t>10/29/2020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7781A-B693-4BC7-A104-2432E1C79C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1524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560113"/>
            <a:ext cx="3028950" cy="591312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560113"/>
            <a:ext cx="3028950" cy="591312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6F894-1739-46A3-A2AD-C4603FDB8B55}" type="datetimeFigureOut">
              <a:rPr lang="en-US" smtClean="0"/>
              <a:pPr/>
              <a:t>10/29/2020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7781A-B693-4BC7-A104-2432E1C79C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1524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473664"/>
            <a:ext cx="3030141" cy="879136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483769" y="2479677"/>
            <a:ext cx="3031331" cy="873124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42900" y="3352800"/>
            <a:ext cx="3030141" cy="5127627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352800"/>
            <a:ext cx="3031331" cy="5127627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6F894-1739-46A3-A2AD-C4603FDB8B55}" type="datetimeFigureOut">
              <a:rPr lang="en-US" smtClean="0"/>
              <a:pPr/>
              <a:t>10/29/2020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7781A-B693-4BC7-A104-2432E1C79C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229350" cy="1524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6F894-1739-46A3-A2AD-C4603FDB8B55}" type="datetimeFigureOut">
              <a:rPr lang="en-US" smtClean="0"/>
              <a:pPr/>
              <a:t>10/29/2020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7781A-B693-4BC7-A104-2432E1C79C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6F894-1739-46A3-A2AD-C4603FDB8B55}" type="datetimeFigureOut">
              <a:rPr lang="en-US" smtClean="0"/>
              <a:pPr/>
              <a:t>10/29/2020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7781A-B693-4BC7-A104-2432E1C79C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685803"/>
            <a:ext cx="2057400" cy="154940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14350" y="2235200"/>
            <a:ext cx="2057400" cy="6096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681287" y="2235200"/>
            <a:ext cx="3833813" cy="6096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6F894-1739-46A3-A2AD-C4603FDB8B55}" type="datetimeFigureOut">
              <a:rPr lang="en-US" smtClean="0"/>
              <a:pPr/>
              <a:t>10/29/2020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7781A-B693-4BC7-A104-2432E1C79C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2374315" y="1477436"/>
            <a:ext cx="3943350" cy="54864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6003101" y="7146359"/>
            <a:ext cx="116586" cy="207264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69329"/>
            <a:ext cx="1659636" cy="211016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3771713"/>
            <a:ext cx="1657350" cy="290576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6F894-1739-46A3-A2AD-C4603FDB8B55}" type="datetimeFigureOut">
              <a:rPr lang="en-US" smtClean="0"/>
              <a:pPr/>
              <a:t>10/29/2020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057900" y="8475134"/>
            <a:ext cx="457200" cy="486833"/>
          </a:xfrm>
        </p:spPr>
        <p:txBody>
          <a:bodyPr/>
          <a:lstStyle/>
          <a:p>
            <a:fld id="{D497781A-B693-4BC7-A104-2432E1C79C1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2614345" y="1599356"/>
            <a:ext cx="3463290" cy="524256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7144" y="7755467"/>
            <a:ext cx="6872288" cy="138853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3286125" y="8293101"/>
            <a:ext cx="3571875" cy="8509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7144" y="-9525"/>
            <a:ext cx="6872288" cy="138853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3286125" y="-9525"/>
            <a:ext cx="3571875" cy="8509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1524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342900" y="2580640"/>
            <a:ext cx="6172200" cy="5852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7C6F894-1739-46A3-A2AD-C4603FDB8B55}" type="datetimeFigureOut">
              <a:rPr lang="en-US" smtClean="0"/>
              <a:pPr/>
              <a:t>10/29/2020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000250" y="8475134"/>
            <a:ext cx="2514600" cy="486833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5943600" y="8475134"/>
            <a:ext cx="571500" cy="486833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497781A-B693-4BC7-A104-2432E1C79C1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4263" y="269877"/>
            <a:ext cx="6885411" cy="865632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6629400"/>
            <a:ext cx="6858000" cy="2533650"/>
          </a:xfrm>
        </p:spPr>
        <p:txBody>
          <a:bodyPr>
            <a:normAutofit fontScale="32500" lnSpcReduction="20000"/>
          </a:bodyPr>
          <a:lstStyle/>
          <a:p>
            <a:pPr algn="ctr"/>
            <a:r>
              <a:rPr lang="hi-IN" sz="11200" b="1" dirty="0">
                <a:solidFill>
                  <a:srgbClr val="C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डॉ</a:t>
            </a:r>
            <a:r>
              <a:rPr lang="en-US" sz="11200" b="1" dirty="0">
                <a:solidFill>
                  <a:srgbClr val="C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 </a:t>
            </a:r>
            <a:r>
              <a:rPr lang="hi-IN" sz="11200" b="1" dirty="0">
                <a:solidFill>
                  <a:srgbClr val="C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बी उमामहेश्वरी</a:t>
            </a:r>
          </a:p>
          <a:p>
            <a:pPr algn="ctr"/>
            <a:r>
              <a:rPr lang="hi-IN" sz="11200" b="1" dirty="0" smtClean="0">
                <a:solidFill>
                  <a:srgbClr val="C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सहायिकाचार्या, दर्शनविभागः,</a:t>
            </a:r>
            <a:endParaRPr lang="hi-IN" sz="11200" b="1" dirty="0">
              <a:solidFill>
                <a:srgbClr val="C0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ctr"/>
            <a:r>
              <a:rPr lang="hi-IN" sz="11200" b="1" dirty="0">
                <a:solidFill>
                  <a:srgbClr val="C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श्रीसोमनाथसंस्कृतयुनिवर्सिटी</a:t>
            </a:r>
          </a:p>
          <a:p>
            <a:pPr algn="ctr"/>
            <a:r>
              <a:rPr lang="hi-IN" sz="11200" b="1" dirty="0">
                <a:solidFill>
                  <a:srgbClr val="C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वेरावलम्, गुजरातम्।</a:t>
            </a:r>
            <a:endParaRPr lang="en-US" sz="11200" b="1" dirty="0">
              <a:solidFill>
                <a:srgbClr val="C0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275924C7-8886-48F8-AE34-3263500F90BC}"/>
              </a:ext>
            </a:extLst>
          </p:cNvPr>
          <p:cNvSpPr txBox="1"/>
          <p:nvPr/>
        </p:nvSpPr>
        <p:spPr>
          <a:xfrm>
            <a:off x="0" y="76200"/>
            <a:ext cx="6858000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i-IN" sz="2800" b="1" spc="0" dirty="0">
                <a:ln w="50800"/>
                <a:solidFill>
                  <a:schemeClr val="accent6">
                    <a:lumMod val="20000"/>
                    <a:lumOff val="80000"/>
                  </a:schemeClr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श्रीसोमनाथसंस्कृतयुनिवर्सिटी,</a:t>
            </a:r>
            <a:endParaRPr lang="en-US" sz="2800" b="1" spc="0" dirty="0">
              <a:ln w="50800"/>
              <a:solidFill>
                <a:schemeClr val="accent6">
                  <a:lumMod val="20000"/>
                  <a:lumOff val="80000"/>
                </a:schemeClr>
              </a:solidFill>
              <a:effectLst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ctr"/>
            <a:r>
              <a:rPr lang="en-US" sz="2800" b="1" spc="0" dirty="0" err="1" smtClean="0">
                <a:ln w="50800"/>
                <a:solidFill>
                  <a:schemeClr val="accent6">
                    <a:lumMod val="20000"/>
                    <a:lumOff val="80000"/>
                  </a:schemeClr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वेरावल</a:t>
            </a:r>
            <a:r>
              <a:rPr lang="en-US" sz="2800" b="1" dirty="0" err="1" smtClean="0">
                <a:ln w="50800"/>
                <a:solidFill>
                  <a:schemeClr val="accent6">
                    <a:lumMod val="20000"/>
                    <a:lumOff val="8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,गुजरात</a:t>
            </a:r>
            <a:r>
              <a:rPr lang="hi-IN" sz="2800" b="1" dirty="0" smtClean="0">
                <a:ln w="50800"/>
                <a:solidFill>
                  <a:schemeClr val="accent6">
                    <a:lumMod val="20000"/>
                    <a:lumOff val="8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म्</a:t>
            </a:r>
            <a:r>
              <a:rPr lang="hi-IN" sz="2800" b="1" spc="0" dirty="0">
                <a:ln w="50800"/>
                <a:solidFill>
                  <a:schemeClr val="accent6">
                    <a:lumMod val="20000"/>
                    <a:lumOff val="80000"/>
                  </a:schemeClr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/>
            </a:r>
            <a:br>
              <a:rPr lang="hi-IN" sz="2800" b="1" spc="0" dirty="0">
                <a:ln w="50800"/>
                <a:solidFill>
                  <a:schemeClr val="accent6">
                    <a:lumMod val="20000"/>
                    <a:lumOff val="80000"/>
                  </a:schemeClr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r>
              <a:rPr lang="hi-IN" sz="1800" b="1" spc="0" dirty="0">
                <a:ln w="50800"/>
                <a:solidFill>
                  <a:schemeClr val="bg1">
                    <a:shade val="50000"/>
                  </a:schemeClr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/>
            </a:r>
            <a:br>
              <a:rPr lang="hi-IN" sz="1800" b="1" spc="0" dirty="0">
                <a:ln w="50800"/>
                <a:solidFill>
                  <a:schemeClr val="bg1">
                    <a:shade val="50000"/>
                  </a:schemeClr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endParaRPr lang="en-IN" dirty="0"/>
          </a:p>
        </p:txBody>
      </p:sp>
      <p:sp>
        <p:nvSpPr>
          <p:cNvPr id="6" name="Ribbon: Tilted Down 5">
            <a:extLst>
              <a:ext uri="{FF2B5EF4-FFF2-40B4-BE49-F238E27FC236}">
                <a16:creationId xmlns:a16="http://schemas.microsoft.com/office/drawing/2014/main" xmlns="" id="{689B068D-F633-4CFA-ACB3-E27E9F501361}"/>
              </a:ext>
            </a:extLst>
          </p:cNvPr>
          <p:cNvSpPr/>
          <p:nvPr/>
        </p:nvSpPr>
        <p:spPr>
          <a:xfrm>
            <a:off x="0" y="3072739"/>
            <a:ext cx="6858000" cy="1069848"/>
          </a:xfrm>
          <a:prstGeom prst="ribbon">
            <a:avLst>
              <a:gd name="adj1" fmla="val 16667"/>
              <a:gd name="adj2" fmla="val 5946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i-IN" sz="2800" b="1" spc="0" dirty="0" smtClean="0">
                <a:ln w="50800"/>
                <a:solidFill>
                  <a:srgbClr val="FFFF00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नव्य-प्राचीनन्याय-वैशेषिकदर्शनयोः </a:t>
            </a:r>
            <a:r>
              <a:rPr lang="hi-IN" sz="2800" b="1" spc="0" dirty="0">
                <a:ln w="50800"/>
                <a:solidFill>
                  <a:srgbClr val="FFFF00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परिचयः</a:t>
            </a:r>
            <a:endParaRPr lang="en-IN" sz="2800" b="1" dirty="0">
              <a:solidFill>
                <a:srgbClr val="FFFF00"/>
              </a:solidFill>
            </a:endParaRPr>
          </a:p>
        </p:txBody>
      </p:sp>
      <p:pic>
        <p:nvPicPr>
          <p:cNvPr id="8" name="Picture 7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320C51B3-0AF3-4C13-9477-C53CF5D0415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5263" t="12560" r="18421" b="11111"/>
          <a:stretch/>
        </p:blipFill>
        <p:spPr>
          <a:xfrm>
            <a:off x="2057400" y="990600"/>
            <a:ext cx="2543908" cy="21336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" name="Picture 9" descr="A close up of a person&#10;&#10;Description automatically generated">
            <a:extLst>
              <a:ext uri="{FF2B5EF4-FFF2-40B4-BE49-F238E27FC236}">
                <a16:creationId xmlns:a16="http://schemas.microsoft.com/office/drawing/2014/main" xmlns="" id="{37AFA78D-F2DC-4AAC-BFAF-EEDB005389B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6108" t="28334" r="10513" b="35832"/>
          <a:stretch/>
        </p:blipFill>
        <p:spPr>
          <a:xfrm>
            <a:off x="1676400" y="4191000"/>
            <a:ext cx="3352801" cy="2343151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i-IN" dirty="0" smtClean="0">
                <a:solidFill>
                  <a:schemeClr val="bg2">
                    <a:lumMod val="50000"/>
                  </a:schemeClr>
                </a:solidFill>
                <a:latin typeface="Aparajita" pitchFamily="34" charset="0"/>
                <a:cs typeface="Aparajita" pitchFamily="34" charset="0"/>
              </a:rPr>
              <a:t>न्याय-वैशेषिकदर्शनयोः प्रमाणानि</a:t>
            </a:r>
            <a:endParaRPr lang="en-US" dirty="0">
              <a:solidFill>
                <a:schemeClr val="bg2">
                  <a:lumMod val="50000"/>
                </a:schemeClr>
              </a:solidFill>
              <a:latin typeface="Aparajita" pitchFamily="34" charset="0"/>
              <a:cs typeface="Aparajita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hi-IN" dirty="0" smtClean="0">
              <a:solidFill>
                <a:schemeClr val="tx1">
                  <a:lumMod val="95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solidFill>
                  <a:schemeClr val="tx1">
                    <a:lumMod val="9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न्यायदर्शने प्रत्यक्ष-अनुमान-उपमान-शब्दाः चत्वारि प्रमाणानि।</a:t>
            </a:r>
          </a:p>
          <a:p>
            <a:endParaRPr lang="hi-IN" dirty="0" smtClean="0">
              <a:solidFill>
                <a:schemeClr val="tx1">
                  <a:lumMod val="95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solidFill>
                  <a:schemeClr val="tx1">
                    <a:lumMod val="9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वैशेषिकदर्शने प्रत्यक्ष-अनुमाने द्वे प्रमाणे।</a:t>
            </a:r>
          </a:p>
          <a:p>
            <a:endParaRPr lang="hi-IN" dirty="0" smtClean="0">
              <a:solidFill>
                <a:schemeClr val="tx1">
                  <a:lumMod val="95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solidFill>
                  <a:schemeClr val="tx1">
                    <a:lumMod val="9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प्रमाणम् – प्रमायाः करणम्। </a:t>
            </a:r>
          </a:p>
          <a:p>
            <a:endParaRPr lang="hi-IN" dirty="0" smtClean="0">
              <a:solidFill>
                <a:schemeClr val="tx1">
                  <a:lumMod val="95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solidFill>
                  <a:schemeClr val="tx1">
                    <a:lumMod val="9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प्रमा – यथार्थानुभवः।</a:t>
            </a:r>
          </a:p>
          <a:p>
            <a:endParaRPr lang="hi-IN" dirty="0" smtClean="0">
              <a:solidFill>
                <a:schemeClr val="tx1">
                  <a:lumMod val="95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solidFill>
                  <a:schemeClr val="tx1">
                    <a:lumMod val="9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करणम् – साधकतमम्।</a:t>
            </a:r>
          </a:p>
          <a:p>
            <a:endParaRPr lang="en-US" dirty="0">
              <a:solidFill>
                <a:schemeClr val="tx1">
                  <a:lumMod val="95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1194816"/>
          </a:xfrm>
        </p:spPr>
        <p:txBody>
          <a:bodyPr/>
          <a:lstStyle/>
          <a:p>
            <a:r>
              <a:rPr lang="hi-IN" dirty="0" smtClean="0">
                <a:solidFill>
                  <a:schemeClr val="accent1"/>
                </a:solidFill>
                <a:latin typeface="Aparajita" pitchFamily="34" charset="0"/>
                <a:cs typeface="Aparajita" pitchFamily="34" charset="0"/>
              </a:rPr>
              <a:t>प्रमाण-विचारः</a:t>
            </a:r>
            <a:endParaRPr lang="en-US" dirty="0">
              <a:solidFill>
                <a:schemeClr val="accent1"/>
              </a:solidFill>
              <a:latin typeface="Aparajita" pitchFamily="34" charset="0"/>
              <a:cs typeface="Aparajita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i-IN" dirty="0" smtClean="0">
                <a:solidFill>
                  <a:schemeClr val="bg2">
                    <a:lumMod val="1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प्रत्यक्षम् – इन्द्रियार्थ-सन्निकर्षजन्यं ज्ञानम् अव्यपदेश्यम् अव्यभिचारि व्यवसायात्मकं प्रत्यक्षम्।</a:t>
            </a:r>
          </a:p>
          <a:p>
            <a:endParaRPr lang="hi-IN" dirty="0" smtClean="0">
              <a:solidFill>
                <a:schemeClr val="bg2">
                  <a:lumMod val="10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solidFill>
                  <a:schemeClr val="bg2">
                    <a:lumMod val="1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अनुमानम् – अनुमितेः करणम्। तत् त्रिविधम्।</a:t>
            </a:r>
          </a:p>
          <a:p>
            <a:pPr>
              <a:buNone/>
            </a:pPr>
            <a:r>
              <a:rPr lang="hi-IN" dirty="0" smtClean="0">
                <a:solidFill>
                  <a:schemeClr val="bg2">
                    <a:lumMod val="1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पूर्ववत्-शेषवत्-सामान्यतो दृष्टमिति ।</a:t>
            </a:r>
          </a:p>
          <a:p>
            <a:endParaRPr lang="hi-IN" dirty="0" smtClean="0">
              <a:solidFill>
                <a:schemeClr val="bg2">
                  <a:lumMod val="10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solidFill>
                  <a:schemeClr val="bg2">
                    <a:lumMod val="1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उपमानम् – उपमितेः करणम्।</a:t>
            </a:r>
          </a:p>
          <a:p>
            <a:endParaRPr lang="hi-IN" dirty="0" smtClean="0">
              <a:solidFill>
                <a:schemeClr val="bg2">
                  <a:lumMod val="10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solidFill>
                  <a:schemeClr val="bg2">
                    <a:lumMod val="1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शब्दः – आप्तोपदेशः।</a:t>
            </a:r>
            <a:endParaRPr lang="en-US" dirty="0">
              <a:solidFill>
                <a:schemeClr val="bg2">
                  <a:lumMod val="10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ransition>
    <p:cover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i-IN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parajita" pitchFamily="34" charset="0"/>
                <a:cs typeface="Aparajita" pitchFamily="34" charset="0"/>
              </a:rPr>
              <a:t>निःश्रेयस-कारणानि, मोक्षश्च</a:t>
            </a:r>
            <a:endParaRPr lang="en-US" dirty="0">
              <a:solidFill>
                <a:schemeClr val="accent2">
                  <a:lumMod val="60000"/>
                  <a:lumOff val="40000"/>
                </a:schemeClr>
              </a:solidFill>
              <a:latin typeface="Aparajita" pitchFamily="34" charset="0"/>
              <a:cs typeface="Aparajita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i-IN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प्रमाण-प्रमेय-संशय-प्रयोजन-दृष्टान्त-सिद्धान्त-अवयव-तर्क-निर्णय-वाद-जल्प-वितण्डा-हेत्वाभास-छल-जाति-निग्रहस्थानानां तत्त्वज्ञानात् निःश्रेयसाधिगमः। न्यायसूत्रम् – १.१.१</a:t>
            </a:r>
          </a:p>
          <a:p>
            <a:endParaRPr lang="hi-IN" dirty="0" smtClean="0">
              <a:solidFill>
                <a:srgbClr val="00206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धर्मविशेषप्रसूतात् द्रव्य-गुण-कर्म-सामान्य-विशेष-समवायानां पदार्थानां साधर्म्य-वैधर्म्य-तत्त्वज्ञानात् निःश्रेयसाधिगमः।</a:t>
            </a:r>
          </a:p>
          <a:p>
            <a:endParaRPr lang="hi-IN" dirty="0" smtClean="0">
              <a:solidFill>
                <a:srgbClr val="00206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दुःख-जन्म-प्रवृत्ति-दोष-मिथ्याज्ञानानाम् उत्तरोत्तरापाये तदनन्तर-अपायात् अपवर्गः।</a:t>
            </a:r>
          </a:p>
          <a:p>
            <a:endParaRPr lang="hi-IN" dirty="0" smtClean="0">
              <a:solidFill>
                <a:srgbClr val="00206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तदभावे संयोगाभावोऽप्रादुर्भावश्च मोक्षः।</a:t>
            </a:r>
          </a:p>
        </p:txBody>
      </p:sp>
    </p:spTree>
  </p:cSld>
  <p:clrMapOvr>
    <a:masterClrMapping/>
  </p:clrMapOvr>
  <p:transition>
    <p:cover dir="r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i-IN" dirty="0" smtClean="0">
                <a:solidFill>
                  <a:srgbClr val="FFC000"/>
                </a:solidFill>
                <a:latin typeface="Aparajita" pitchFamily="34" charset="0"/>
                <a:cs typeface="Aparajita" pitchFamily="34" charset="0"/>
              </a:rPr>
              <a:t>न्याय-वैशेषिकदर्शनयोः वैशिष्ट्यम्</a:t>
            </a:r>
            <a:endParaRPr lang="en-US" dirty="0">
              <a:solidFill>
                <a:srgbClr val="FFC000"/>
              </a:solidFill>
              <a:latin typeface="Aparajita" pitchFamily="34" charset="0"/>
              <a:cs typeface="Aparajita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i-IN" dirty="0" smtClean="0">
                <a:solidFill>
                  <a:schemeClr val="accent3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प्रदीपः सर्वविद्यानामुपायः सर्वकर्मणाम्।</a:t>
            </a:r>
          </a:p>
          <a:p>
            <a:pPr lvl="1">
              <a:buNone/>
            </a:pPr>
            <a:r>
              <a:rPr lang="hi-IN" sz="2600" dirty="0" smtClean="0">
                <a:solidFill>
                  <a:schemeClr val="accent3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आश्रयः सर्वधर्माणां शश्वदान्वीक्षिकी मता॥</a:t>
            </a:r>
          </a:p>
          <a:p>
            <a:pPr lvl="1">
              <a:buNone/>
            </a:pPr>
            <a:endParaRPr lang="hi-IN" sz="2600" dirty="0" smtClean="0">
              <a:solidFill>
                <a:schemeClr val="accent3">
                  <a:lumMod val="75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lvl="1">
              <a:buFont typeface="Wingdings" pitchFamily="2" charset="2"/>
              <a:buChar char="§"/>
            </a:pPr>
            <a:r>
              <a:rPr lang="hi-IN" sz="2600" dirty="0" smtClean="0">
                <a:solidFill>
                  <a:schemeClr val="accent3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मोहं ऋणद्धि विमलीकुरुते च बुद्धिं</a:t>
            </a:r>
          </a:p>
          <a:p>
            <a:pPr lvl="1">
              <a:buNone/>
            </a:pPr>
            <a:r>
              <a:rPr lang="hi-IN" sz="2600" dirty="0" smtClean="0">
                <a:solidFill>
                  <a:schemeClr val="accent3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सूते च संस्कृतपदव्यवहारशक्तिम्।</a:t>
            </a:r>
          </a:p>
          <a:p>
            <a:pPr lvl="1">
              <a:buNone/>
            </a:pPr>
            <a:r>
              <a:rPr lang="hi-IN" sz="2600" dirty="0" smtClean="0">
                <a:solidFill>
                  <a:schemeClr val="accent3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	</a:t>
            </a:r>
            <a:r>
              <a:rPr lang="hi-IN" sz="2600" dirty="0" smtClean="0">
                <a:solidFill>
                  <a:schemeClr val="accent3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शास्त्रान्तराभ्यसनयोग्यतया </a:t>
            </a:r>
            <a:r>
              <a:rPr lang="hi-IN" sz="2600" dirty="0" smtClean="0">
                <a:solidFill>
                  <a:schemeClr val="accent3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युनक्ति</a:t>
            </a:r>
          </a:p>
          <a:p>
            <a:pPr lvl="1">
              <a:buNone/>
            </a:pPr>
            <a:r>
              <a:rPr lang="hi-IN" sz="2600" dirty="0" smtClean="0">
                <a:solidFill>
                  <a:schemeClr val="accent3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तर्कश्रमो न तनुते किमिहोपकारकम्॥</a:t>
            </a:r>
          </a:p>
          <a:p>
            <a:pPr lvl="1">
              <a:buFont typeface="Wingdings" pitchFamily="2" charset="2"/>
              <a:buChar char="§"/>
            </a:pPr>
            <a:endParaRPr lang="hi-IN" sz="2600" dirty="0" smtClean="0">
              <a:solidFill>
                <a:schemeClr val="accent3">
                  <a:lumMod val="75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lvl="1">
              <a:buFont typeface="Wingdings" pitchFamily="2" charset="2"/>
              <a:buChar char="§"/>
            </a:pPr>
            <a:r>
              <a:rPr lang="hi-IN" sz="2600" dirty="0" smtClean="0">
                <a:solidFill>
                  <a:schemeClr val="accent3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काणादं पाणिनीयञ्च सर्वशास्त्रोपकारकम्।</a:t>
            </a:r>
          </a:p>
          <a:p>
            <a:pPr lvl="1">
              <a:buFont typeface="Wingdings" pitchFamily="2" charset="2"/>
              <a:buChar char="§"/>
            </a:pPr>
            <a:endParaRPr lang="en-US" sz="2600" dirty="0" smtClean="0">
              <a:solidFill>
                <a:schemeClr val="accent3">
                  <a:lumMod val="75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lvl="1">
              <a:buFont typeface="Wingdings" pitchFamily="2" charset="2"/>
              <a:buChar char="§"/>
            </a:pPr>
            <a:r>
              <a:rPr lang="hi-IN" sz="2600" dirty="0" smtClean="0">
                <a:solidFill>
                  <a:schemeClr val="accent3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पदवाक्यप्रमाणज्ञः।</a:t>
            </a:r>
            <a:endParaRPr lang="en-US" sz="2600" dirty="0" smtClean="0">
              <a:solidFill>
                <a:schemeClr val="accent3">
                  <a:lumMod val="75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lvl="1">
              <a:buFont typeface="Wingdings" pitchFamily="2" charset="2"/>
              <a:buChar char="§"/>
            </a:pPr>
            <a:endParaRPr lang="en-US" sz="2600" dirty="0">
              <a:solidFill>
                <a:schemeClr val="accent3">
                  <a:lumMod val="75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i-IN" dirty="0" smtClean="0">
                <a:solidFill>
                  <a:schemeClr val="tx1"/>
                </a:solidFill>
                <a:latin typeface="Aparajita" pitchFamily="34" charset="0"/>
                <a:cs typeface="Aparajita" pitchFamily="34" charset="0"/>
              </a:rPr>
              <a:t>प्राचीनन्यायः, नव्यन्यायश्च</a:t>
            </a:r>
            <a:endParaRPr lang="en-US" dirty="0">
              <a:solidFill>
                <a:schemeClr val="tx1"/>
              </a:solidFill>
              <a:latin typeface="Aparajita" pitchFamily="34" charset="0"/>
              <a:cs typeface="Aparajita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i-IN" dirty="0" smtClean="0">
                <a:ln>
                  <a:solidFill>
                    <a:schemeClr val="accent5">
                      <a:lumMod val="40000"/>
                      <a:lumOff val="60000"/>
                    </a:schemeClr>
                  </a:solidFill>
                </a:ln>
                <a:solidFill>
                  <a:schemeClr val="bg2">
                    <a:lumMod val="1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न्यायशास्त्रस्य प्रवृत्तिः द्विधा – प्रमेयप्रधाना, प्रमाणप्रधाना च।</a:t>
            </a:r>
          </a:p>
          <a:p>
            <a:endParaRPr lang="hi-IN" dirty="0" smtClean="0">
              <a:solidFill>
                <a:schemeClr val="tx2">
                  <a:lumMod val="90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solidFill>
                  <a:schemeClr val="accent5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प्राचीनन्यायः – महर्षि-गौतमादारभ्य  गङ्गेशोपाध्यायात्पूर्व- रचितग्रन्थेषु प्रमेयनिरूपणस्य प्राधान्यं दृश्यते। अत एते प्रमेयप्रधानाः प्राचीन-न्यायत्वेन परिगणिताः।</a:t>
            </a:r>
          </a:p>
          <a:p>
            <a:endParaRPr lang="hi-IN" dirty="0" smtClean="0">
              <a:solidFill>
                <a:schemeClr val="accent5">
                  <a:lumMod val="50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solidFill>
                  <a:schemeClr val="accent5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नव्यन्यायः – गङ्गेशोपाध्यायादारभ्य </a:t>
            </a:r>
          </a:p>
          <a:p>
            <a:pPr>
              <a:buNone/>
            </a:pPr>
            <a:r>
              <a:rPr lang="hi-IN" dirty="0" smtClean="0">
                <a:solidFill>
                  <a:schemeClr val="accent5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सर्वेषु ग्रन्थेषु प्रमाणनिरूपणस्य प्राधान्यात् </a:t>
            </a:r>
          </a:p>
          <a:p>
            <a:pPr>
              <a:buNone/>
            </a:pPr>
            <a:r>
              <a:rPr lang="hi-IN" dirty="0" smtClean="0">
                <a:solidFill>
                  <a:schemeClr val="accent5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ते प्रमाणप्रधानाः नव्यन्यायत्वेण प्रथिताः।</a:t>
            </a:r>
          </a:p>
          <a:p>
            <a:endParaRPr lang="hi-IN" dirty="0" smtClean="0">
              <a:solidFill>
                <a:schemeClr val="tx2">
                  <a:lumMod val="90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i-IN" dirty="0" smtClean="0">
                <a:solidFill>
                  <a:srgbClr val="66FF99"/>
                </a:solidFill>
                <a:latin typeface="Aparajita" pitchFamily="34" charset="0"/>
                <a:cs typeface="Aparajita" pitchFamily="34" charset="0"/>
              </a:rPr>
              <a:t>प्राचीन-नव्य-न्याययोः शैली</a:t>
            </a:r>
            <a:endParaRPr lang="en-US" dirty="0">
              <a:solidFill>
                <a:srgbClr val="66FF99"/>
              </a:solidFill>
              <a:latin typeface="Aparajita" pitchFamily="34" charset="0"/>
              <a:cs typeface="Aparajita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प्राचीनन्यायः गौतमोक्तसूत्राणामाधारेण मध्ये मध्ये सन्दर्भवशात्संप्राप्तविषयान् प्रतिपादयन् प्रमेयादिपदार्थान् सुष्ठु विवेचयति।</a:t>
            </a:r>
            <a:endParaRPr lang="hi-IN" dirty="0" smtClean="0"/>
          </a:p>
          <a:p>
            <a:endParaRPr lang="hi-IN" dirty="0" smtClean="0"/>
          </a:p>
          <a:p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प्राचीन-न्याय-शैली – सरला, सुगमा, आडम्बररहिता, प्रायोगिकशैल्या च सङ्क्षिप्ता दृश्यते। </a:t>
            </a:r>
          </a:p>
          <a:p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नव्यन्यायशैली – अनेकविध-पारिभाषिक-पदैः आडम्बरैः अलङ्कृता, स्वरूपतो व्याघ्रमुखी, दुर्गमा अपि </a:t>
            </a:r>
          </a:p>
          <a:p>
            <a:pPr>
              <a:buNone/>
            </a:pPr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शैलीसौन्दर्यात् अर्थतः स्पष्टा दृश्यते।</a:t>
            </a:r>
          </a:p>
          <a:p>
            <a:endParaRPr lang="hi-IN" dirty="0" smtClean="0"/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42900" y="406400"/>
            <a:ext cx="6172200" cy="7721600"/>
          </a:xfrm>
        </p:spPr>
        <p:txBody>
          <a:bodyPr/>
          <a:lstStyle/>
          <a:p>
            <a:endParaRPr lang="hi-IN" dirty="0" smtClean="0">
              <a:solidFill>
                <a:schemeClr val="tx2">
                  <a:lumMod val="90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hi-IN" dirty="0" smtClean="0">
              <a:solidFill>
                <a:schemeClr val="tx2">
                  <a:lumMod val="90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solidFill>
                  <a:schemeClr val="tx1">
                    <a:lumMod val="9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प्रमेयप्रधानग्रन्थाः – न्याससूत्रम्, न्यायभाष्यम्, न्यायवार्तिकम्, न्यायकुसुमाञ्जलिः, न्यायमञ्जरीत्यादिग्रन्थाः।</a:t>
            </a:r>
          </a:p>
          <a:p>
            <a:endParaRPr lang="hi-IN" dirty="0" smtClean="0">
              <a:solidFill>
                <a:schemeClr val="tx1">
                  <a:lumMod val="95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solidFill>
                  <a:schemeClr val="tx1">
                    <a:lumMod val="9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प्रमाणप्रधानग्रन्थाः – तत्त्वचिन्तामणिम् आरभ्य दीधितिः, जागदीशी, गादाधरी, न्याय-सिद्धान्तमुक्तावली, </a:t>
            </a:r>
          </a:p>
          <a:p>
            <a:pPr>
              <a:buNone/>
            </a:pPr>
            <a:r>
              <a:rPr lang="hi-IN" dirty="0" smtClean="0">
                <a:solidFill>
                  <a:schemeClr val="tx1">
                    <a:lumMod val="9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तर्कसङ्ग्रहादयः।</a:t>
            </a:r>
            <a:endParaRPr lang="en-US" dirty="0" smtClean="0">
              <a:solidFill>
                <a:schemeClr val="tx1">
                  <a:lumMod val="95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en-US" dirty="0"/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i-IN" dirty="0" smtClean="0">
                <a:solidFill>
                  <a:schemeClr val="tx1"/>
                </a:solidFill>
                <a:latin typeface="Aparajita" pitchFamily="34" charset="0"/>
                <a:cs typeface="Aparajita" pitchFamily="34" charset="0"/>
              </a:rPr>
              <a:t>न्यायदर्शनस्य मुख्यग्रन्थाः  ग्रन्थकाराश्च</a:t>
            </a:r>
            <a:endParaRPr lang="en-US" dirty="0">
              <a:solidFill>
                <a:schemeClr val="tx1"/>
              </a:solidFill>
              <a:latin typeface="Aparajita" pitchFamily="34" charset="0"/>
              <a:cs typeface="Aparajita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i-IN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न्यायसूत्रम्</a:t>
            </a:r>
            <a:r>
              <a:rPr lang="hi-IN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	</a:t>
            </a:r>
            <a:r>
              <a:rPr lang="hi-IN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- महर्षिगौतमः	- न्यायदर्शनस्य आधारभूतः सूत्रग्रन्थः।</a:t>
            </a:r>
          </a:p>
          <a:p>
            <a:endParaRPr lang="hi-IN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न्यायभाष्यम्	- महर्षिवात्स्यायनः	- न्यायसूत्राणां प्रसिद्धः भाष्यग्रन्थः।</a:t>
            </a:r>
          </a:p>
          <a:p>
            <a:endParaRPr lang="hi-IN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न्यायवार्तिकम् – उद्योतकरः	- वात्स्यायनभाष्यस्योपरि व्याख्याग्रन्थः।</a:t>
            </a:r>
            <a:endParaRPr lang="en-US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तात्पर्यटीका – वाचस्पतिमिश्रः।</a:t>
            </a:r>
          </a:p>
          <a:p>
            <a:r>
              <a:rPr lang="hi-IN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न्यायसूचीनिबन्धः (सर्वतन्त्रस्वतन्त्रः) – वाचस्पतिमिश्रः।</a:t>
            </a:r>
          </a:p>
          <a:p>
            <a:r>
              <a:rPr lang="hi-IN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तात्पर्यटीकापरिशुद्धिः, न्यायकुसुमाञ्जलिः, आत्मतत्त्वविवेकः - उदयनाचार्यः</a:t>
            </a:r>
          </a:p>
          <a:p>
            <a:r>
              <a:rPr lang="hi-IN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न्यायमञ्जरी	- जयन्तभट्टः	- गौतमन्यायसूत्राणां </a:t>
            </a:r>
            <a:endParaRPr lang="en-US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None/>
            </a:pPr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</a:t>
            </a:r>
            <a:r>
              <a:rPr lang="hi-IN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साक्षाद्व्याख्या अभिनववृत्त्या </a:t>
            </a:r>
            <a:endParaRPr lang="en-US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None/>
            </a:pPr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</a:t>
            </a:r>
            <a:r>
              <a:rPr lang="hi-IN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परमोत्कृष्टरीत्या च कृता वर्तते।</a:t>
            </a:r>
            <a:endParaRPr lang="en-US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609600"/>
            <a:ext cx="6172200" cy="7620000"/>
          </a:xfrm>
        </p:spPr>
        <p:txBody>
          <a:bodyPr>
            <a:normAutofit fontScale="77500" lnSpcReduction="20000"/>
          </a:bodyPr>
          <a:lstStyle/>
          <a:p>
            <a:endParaRPr lang="hi-IN" dirty="0" smtClean="0">
              <a:solidFill>
                <a:srgbClr val="00206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hi-IN" dirty="0" smtClean="0">
              <a:solidFill>
                <a:srgbClr val="00206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न्यायसारः	- भासर्वज्ञः	- प्रमाणविचारविषयकः अद्वितीयः प्रकरणग्रन्थः।</a:t>
            </a:r>
          </a:p>
          <a:p>
            <a:endParaRPr lang="hi-IN" dirty="0" smtClean="0">
              <a:solidFill>
                <a:srgbClr val="00206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hi-IN" dirty="0" smtClean="0">
              <a:solidFill>
                <a:srgbClr val="00206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तत्त्वचिन्तामणिः	- श्रीमन्महामहोपाध्यायः गङ्गेशोपाध्यायः – नव्यन्यायस्य मौलिकोऽयं ग्रन्थः प्रमाणनिरूपणेनात्यन्तप्रसिद्धः।</a:t>
            </a:r>
          </a:p>
          <a:p>
            <a:r>
              <a:rPr lang="hi-IN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प्रकाशटीका – वर्धमानोपाध्यायः।</a:t>
            </a:r>
          </a:p>
          <a:p>
            <a:r>
              <a:rPr lang="hi-IN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आलोकटीका – पक्षधरमिश्रः।</a:t>
            </a:r>
          </a:p>
          <a:p>
            <a:r>
              <a:rPr lang="hi-IN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न्यायसिद्धान्तसारः – वासुदेवमिश्रः।</a:t>
            </a:r>
          </a:p>
          <a:p>
            <a:r>
              <a:rPr lang="hi-IN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प्रकाशटीका – रुचिदत्तमिश्रः।</a:t>
            </a:r>
          </a:p>
          <a:p>
            <a:endParaRPr lang="hi-IN" dirty="0" smtClean="0">
              <a:solidFill>
                <a:srgbClr val="00206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तत्त्वदीधितिः – श्रीमद्रघुनाथशिरोमणिः - तत्त्वचिन्तामणेः सुप्रसिद्धव्याख्याग्रन्थः</a:t>
            </a:r>
          </a:p>
          <a:p>
            <a:endParaRPr lang="hi-IN" dirty="0" smtClean="0">
              <a:solidFill>
                <a:srgbClr val="00206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hi-IN" dirty="0" smtClean="0">
              <a:solidFill>
                <a:srgbClr val="00206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दीधितिटीका – </a:t>
            </a:r>
            <a:r>
              <a:rPr lang="hi-IN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जागदीशी- श्रीमज्जगदीशतर्कालङ्कारभट्टाचार्यः</a:t>
            </a:r>
            <a:endParaRPr lang="hi-IN" dirty="0" smtClean="0">
              <a:solidFill>
                <a:srgbClr val="00206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hi-IN" dirty="0" smtClean="0">
              <a:solidFill>
                <a:srgbClr val="00206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शब्दशक्तिप्रकाशिका – श्रीमज्जगदीशतर्कालङ्कारभट्टाचार्यः- प्राचीनार्वाचीनमतप्रदर्शनपूर्वकं शक्तिविचारः कृतः।</a:t>
            </a:r>
          </a:p>
          <a:p>
            <a:endParaRPr lang="hi-IN" dirty="0" smtClean="0">
              <a:solidFill>
                <a:srgbClr val="00206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Font typeface="Arial" pitchFamily="34" charset="0"/>
              <a:buChar char="•"/>
            </a:pPr>
            <a:r>
              <a:rPr lang="hi-IN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गदाधरी - श्रीमद्गदाधरभट्टाचार्यः – </a:t>
            </a:r>
          </a:p>
          <a:p>
            <a:pPr>
              <a:buNone/>
            </a:pPr>
            <a:r>
              <a:rPr lang="hi-IN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दीधितिव्याख्यायाः प्रसिद्धव्याख्याग्रन्थः।</a:t>
            </a:r>
            <a:endParaRPr lang="en-US" dirty="0" smtClean="0">
              <a:solidFill>
                <a:srgbClr val="00206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ransition>
    <p:cover dir="lu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42900" y="457200"/>
            <a:ext cx="6172200" cy="8153400"/>
          </a:xfrm>
        </p:spPr>
        <p:txBody>
          <a:bodyPr/>
          <a:lstStyle/>
          <a:p>
            <a:endParaRPr lang="hi-IN" dirty="0" smtClean="0">
              <a:solidFill>
                <a:srgbClr val="00206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hi-IN" dirty="0" smtClean="0">
              <a:solidFill>
                <a:srgbClr val="00206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प्रामाण्यवादः – श्रीमद्गङ्गेशोपाध्यायः – प्रमातत्त्वावधारणमत्र स्पष्ठं विहितमस्ति।</a:t>
            </a:r>
          </a:p>
          <a:p>
            <a:endParaRPr lang="hi-IN" dirty="0" smtClean="0">
              <a:solidFill>
                <a:srgbClr val="00206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अनुमानमयूखः – जगदीशमिश्रः।</a:t>
            </a:r>
          </a:p>
          <a:p>
            <a:endParaRPr lang="hi-IN" dirty="0" smtClean="0">
              <a:solidFill>
                <a:srgbClr val="00206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न्यायलीलावती – वल्लभाचार्यः।</a:t>
            </a:r>
          </a:p>
          <a:p>
            <a:endParaRPr lang="hi-IN" dirty="0" smtClean="0">
              <a:solidFill>
                <a:srgbClr val="00206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न्यायशास्त्रसारः – माधवदेवः।</a:t>
            </a:r>
          </a:p>
          <a:p>
            <a:endParaRPr lang="hi-IN" dirty="0" smtClean="0">
              <a:solidFill>
                <a:srgbClr val="00206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भावारर्थदीपिका </a:t>
            </a:r>
            <a:r>
              <a:rPr lang="hi-IN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– सद्युक्तिमुक्तावली – गौरीकान्तसार्वभौमभट्टाचार्यः।</a:t>
            </a:r>
          </a:p>
          <a:p>
            <a:endParaRPr lang="hi-IN" dirty="0" smtClean="0">
              <a:solidFill>
                <a:srgbClr val="00206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तर्कभाषाप्रकाशः – गोवर्धनमिश्रः।</a:t>
            </a:r>
            <a:endParaRPr lang="en-US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i-IN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न्यायशब्दस्य व्युत्पत्तिः</a:t>
            </a:r>
            <a:endParaRPr lang="en-US" dirty="0">
              <a:solidFill>
                <a:srgbClr val="FF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hi-IN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नियमेन ईयते ज्ञायते इति न्यायः।</a:t>
            </a:r>
          </a:p>
          <a:p>
            <a:pPr>
              <a:buFont typeface="Wingdings" pitchFamily="2" charset="2"/>
              <a:buChar char="Ø"/>
            </a:pPr>
            <a:endParaRPr lang="hi-IN" dirty="0" smtClean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Font typeface="Wingdings" pitchFamily="2" charset="2"/>
              <a:buChar char="Ø"/>
            </a:pPr>
            <a:r>
              <a:rPr lang="hi-IN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नीयते अधिगम्यते विवक्षितार्थस्य सिद्धिः येन असौ न्यायः।</a:t>
            </a:r>
          </a:p>
          <a:p>
            <a:pPr>
              <a:buFont typeface="Wingdings" pitchFamily="2" charset="2"/>
              <a:buChar char="Ø"/>
            </a:pPr>
            <a:endParaRPr lang="hi-IN" dirty="0" smtClean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Font typeface="Wingdings" pitchFamily="2" charset="2"/>
              <a:buChar char="Ø"/>
            </a:pPr>
            <a:r>
              <a:rPr lang="hi-IN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प्रमाणैः अर्थपरीक्षणं न्यायः। (वात्स्यायनभाष्ये)</a:t>
            </a:r>
          </a:p>
          <a:p>
            <a:pPr>
              <a:buFont typeface="Wingdings" pitchFamily="2" charset="2"/>
              <a:buChar char="Ø"/>
            </a:pPr>
            <a:endParaRPr lang="hi-IN" dirty="0" smtClean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Font typeface="Wingdings" pitchFamily="2" charset="2"/>
              <a:buChar char="Ø"/>
            </a:pPr>
            <a:r>
              <a:rPr lang="hi-IN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प्रतिज्ञा-हेतू-दाहरणो-पनय-निगमनात्मकपञ्चावयववाक्यं न्यायः।(तत्त्व-चिन्तामणौ) </a:t>
            </a:r>
          </a:p>
          <a:p>
            <a:pPr>
              <a:buFont typeface="Wingdings" pitchFamily="2" charset="2"/>
              <a:buChar char="Ø"/>
            </a:pPr>
            <a:endParaRPr lang="hi-IN" dirty="0" smtClean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Font typeface="Wingdings" pitchFamily="2" charset="2"/>
              <a:buChar char="Ø"/>
            </a:pPr>
            <a:r>
              <a:rPr lang="hi-IN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उचितानुपूर्वीकप्रतिज्ञादिपञ्चक</a:t>
            </a:r>
            <a:r>
              <a:rPr lang="en-US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-</a:t>
            </a:r>
          </a:p>
          <a:p>
            <a:pPr>
              <a:buNone/>
            </a:pPr>
            <a:r>
              <a:rPr lang="hi-IN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समुदायत्वं न्यायः। (शिरोमणिः)</a:t>
            </a:r>
          </a:p>
          <a:p>
            <a:pPr>
              <a:buFont typeface="Wingdings" pitchFamily="2" charset="2"/>
              <a:buChar char="Ø"/>
            </a:pPr>
            <a:endParaRPr lang="en-US" dirty="0">
              <a:solidFill>
                <a:srgbClr val="FFC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42900" y="304800"/>
            <a:ext cx="6172200" cy="78232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endParaRPr lang="hi-IN" dirty="0" smtClean="0">
              <a:solidFill>
                <a:srgbClr val="FFFF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hi-IN" dirty="0" smtClean="0">
              <a:solidFill>
                <a:srgbClr val="C0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solidFill>
                  <a:srgbClr val="C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आलोक-दीधितिटीका- माथुरी – मथुरानाथ-तर्कवागीशः – दीधितिव्याख्यायाः माथुरीटीकायाः कर्ता। (माथुरीव्याख्यायाः अध्ययनाध्यापनादिकम् उत्तरभारते प्रसिद्धं दृश्यते)</a:t>
            </a:r>
          </a:p>
          <a:p>
            <a:r>
              <a:rPr lang="hi-IN" dirty="0" smtClean="0">
                <a:solidFill>
                  <a:srgbClr val="C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कारिकावली (भाषापरिच्छेदः)– श्रीविश्वनाथ-पञ्चानभट्टाचार्यः।</a:t>
            </a:r>
          </a:p>
          <a:p>
            <a:r>
              <a:rPr lang="hi-IN" dirty="0" smtClean="0">
                <a:solidFill>
                  <a:srgbClr val="C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व्याख्याग्रन्थः – न्यायसिद्धान्तमुक्तावली।</a:t>
            </a:r>
          </a:p>
          <a:p>
            <a:r>
              <a:rPr lang="hi-IN" dirty="0" smtClean="0">
                <a:solidFill>
                  <a:srgbClr val="C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दिनकरी – दिनकरभट्टः।</a:t>
            </a:r>
          </a:p>
          <a:p>
            <a:r>
              <a:rPr lang="hi-IN" dirty="0" smtClean="0">
                <a:solidFill>
                  <a:srgbClr val="C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रामरुद्री – रामरुद्राभट्टः।  </a:t>
            </a:r>
          </a:p>
          <a:p>
            <a:endParaRPr lang="hi-IN" dirty="0" smtClean="0">
              <a:solidFill>
                <a:srgbClr val="C0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solidFill>
                  <a:srgbClr val="C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तर्कभाषा – केशवमिश्रः – पदार्थज्ञानाय सरलः सुबोध्यश्चायं न्यायप्रवेशग्रन्थः।</a:t>
            </a:r>
          </a:p>
          <a:p>
            <a:endParaRPr lang="hi-IN" dirty="0" smtClean="0">
              <a:solidFill>
                <a:srgbClr val="C0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solidFill>
                  <a:srgbClr val="C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तर्कसङ्ग्रहः – अन्नम्भट्टः – प्रमाण-प्रमेयादिभिः </a:t>
            </a:r>
          </a:p>
          <a:p>
            <a:pPr>
              <a:buNone/>
            </a:pPr>
            <a:r>
              <a:rPr lang="hi-IN" dirty="0" smtClean="0">
                <a:solidFill>
                  <a:srgbClr val="C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अत्यन्तं सरलरीत्या सङ्क्षेपेण प्रतिपादितोऽयं प्रकरणग्रन्थः। </a:t>
            </a:r>
            <a:endParaRPr lang="en-US" dirty="0">
              <a:solidFill>
                <a:srgbClr val="C0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1194816"/>
          </a:xfrm>
        </p:spPr>
        <p:txBody>
          <a:bodyPr>
            <a:normAutofit/>
          </a:bodyPr>
          <a:lstStyle/>
          <a:p>
            <a:r>
              <a:rPr lang="hi-IN" sz="3200" dirty="0" smtClean="0">
                <a:solidFill>
                  <a:schemeClr val="bg2">
                    <a:lumMod val="50000"/>
                  </a:schemeClr>
                </a:solidFill>
                <a:latin typeface="Aparajita" pitchFamily="34" charset="0"/>
                <a:cs typeface="Aparajita" pitchFamily="34" charset="0"/>
              </a:rPr>
              <a:t>वैशेषिक-दर्शनस्य  मुख्यग्रन्थाः ग्रन्थकाराश्च</a:t>
            </a:r>
            <a:endParaRPr lang="en-US" sz="3200" dirty="0">
              <a:solidFill>
                <a:schemeClr val="bg2">
                  <a:lumMod val="50000"/>
                </a:schemeClr>
              </a:solidFill>
              <a:latin typeface="Aparajita" pitchFamily="34" charset="0"/>
              <a:cs typeface="Aparajita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i-IN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वैशेषिकसूत्रम् – महर्षिः कणादः – वैशेषिकदर्शनस्य आधारभूतः सूत्रग्रन्थः।</a:t>
            </a:r>
          </a:p>
          <a:p>
            <a:endParaRPr lang="hi-IN" dirty="0" smtClean="0">
              <a:solidFill>
                <a:srgbClr val="FF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वैशेषिकभाष्यम् (पदार्थधर्मसङ्ग्रहः) -  प्रशस्तपादः – वैशेषिकसूत्राणां सुप्रसिद्धभाष्यग्रन्थः।</a:t>
            </a:r>
          </a:p>
          <a:p>
            <a:endParaRPr lang="hi-IN" dirty="0" smtClean="0">
              <a:solidFill>
                <a:srgbClr val="FF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पदा.ध.सङ्ग्रहस्योपरि व्योमवतीटीका – व्योमशिवाचार्यः (श २), </a:t>
            </a:r>
          </a:p>
          <a:p>
            <a:r>
              <a:rPr lang="hi-IN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किरणावली – उदयनाचार्यः,</a:t>
            </a:r>
          </a:p>
          <a:p>
            <a:r>
              <a:rPr lang="hi-IN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न्यायकन्दली – श्रीधराचार्यः,</a:t>
            </a:r>
          </a:p>
          <a:p>
            <a:r>
              <a:rPr lang="hi-IN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लीलावती – श्रीवत्सः एताः चतस्रः प्रशस्तपादभाष्यस्य व्याख्यात्मकग्रन्थाः।</a:t>
            </a:r>
          </a:p>
          <a:p>
            <a:endParaRPr lang="hi-IN" dirty="0" smtClean="0">
              <a:solidFill>
                <a:schemeClr val="accent6">
                  <a:lumMod val="20000"/>
                  <a:lumOff val="80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42900" y="457200"/>
            <a:ext cx="6172200" cy="7670800"/>
          </a:xfrm>
        </p:spPr>
        <p:txBody>
          <a:bodyPr/>
          <a:lstStyle/>
          <a:p>
            <a:endParaRPr lang="hi-IN" dirty="0" smtClean="0">
              <a:solidFill>
                <a:schemeClr val="bg2">
                  <a:lumMod val="10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solidFill>
                  <a:schemeClr val="bg2">
                    <a:lumMod val="1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न्यायलीलावत्याः उपरि टीकाः – </a:t>
            </a:r>
          </a:p>
          <a:p>
            <a:r>
              <a:rPr lang="hi-IN" dirty="0" smtClean="0">
                <a:solidFill>
                  <a:schemeClr val="bg2">
                    <a:lumMod val="1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प्रकाशव्याख्या – वर्धमानोपाध्यायः।</a:t>
            </a:r>
          </a:p>
          <a:p>
            <a:r>
              <a:rPr lang="hi-IN" dirty="0" smtClean="0">
                <a:solidFill>
                  <a:schemeClr val="bg2">
                    <a:lumMod val="1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कण्ठाभरणव्याख्या – शङ्करमिश्रः ।</a:t>
            </a:r>
          </a:p>
          <a:p>
            <a:r>
              <a:rPr lang="hi-IN" dirty="0" smtClean="0">
                <a:solidFill>
                  <a:schemeClr val="bg2">
                    <a:lumMod val="1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कणा.सू उपस्कारटीका – </a:t>
            </a:r>
          </a:p>
          <a:p>
            <a:r>
              <a:rPr lang="hi-IN" dirty="0" smtClean="0">
                <a:solidFill>
                  <a:schemeClr val="bg2">
                    <a:lumMod val="1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प्र.पा.भा कणादरहस्य टीका –</a:t>
            </a:r>
          </a:p>
          <a:p>
            <a:r>
              <a:rPr lang="hi-IN" dirty="0" smtClean="0">
                <a:solidFill>
                  <a:schemeClr val="bg2">
                    <a:lumMod val="1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न्या.कु आमोदः –</a:t>
            </a:r>
          </a:p>
          <a:p>
            <a:r>
              <a:rPr lang="hi-IN" dirty="0" smtClean="0">
                <a:solidFill>
                  <a:schemeClr val="bg2">
                    <a:lumMod val="1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आत्मतत्त्ववि.टी कल्पलता – </a:t>
            </a:r>
          </a:p>
          <a:p>
            <a:r>
              <a:rPr lang="hi-IN" dirty="0" smtClean="0">
                <a:solidFill>
                  <a:schemeClr val="bg2">
                    <a:lumMod val="1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ख.ख.खा.टी आनन्दवर्धनी इत्यादीनां रचयिता शङ्करमिश्रः(१५ श)।</a:t>
            </a:r>
            <a:endParaRPr lang="en-US" dirty="0" smtClean="0">
              <a:solidFill>
                <a:schemeClr val="bg2">
                  <a:lumMod val="10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en-US" dirty="0" smtClean="0">
              <a:solidFill>
                <a:schemeClr val="bg2">
                  <a:lumMod val="10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solidFill>
                  <a:schemeClr val="bg2">
                    <a:lumMod val="1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कणादसूत्रवृत्तिः – चन्द्रकान्तः (१९ श)</a:t>
            </a:r>
          </a:p>
          <a:p>
            <a:r>
              <a:rPr lang="hi-IN" dirty="0" smtClean="0">
                <a:solidFill>
                  <a:schemeClr val="bg2">
                    <a:lumMod val="1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दशपदार्थी – ज्ञानचन्द्रः (७ श)</a:t>
            </a:r>
          </a:p>
          <a:p>
            <a:r>
              <a:rPr lang="hi-IN" dirty="0" smtClean="0">
                <a:solidFill>
                  <a:schemeClr val="bg2">
                    <a:lumMod val="1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लक्षणावली – उदयनः ।</a:t>
            </a:r>
          </a:p>
          <a:p>
            <a:r>
              <a:rPr lang="hi-IN" dirty="0" smtClean="0">
                <a:solidFill>
                  <a:schemeClr val="bg2">
                    <a:lumMod val="1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सप्तपदार्थी – शिवादित्यः (११श)</a:t>
            </a:r>
          </a:p>
          <a:p>
            <a:r>
              <a:rPr lang="hi-IN" dirty="0" smtClean="0">
                <a:solidFill>
                  <a:schemeClr val="bg2">
                    <a:lumMod val="1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तर्ककौमुदी – लौगाक्षिभास्करः (१४ श)</a:t>
            </a:r>
          </a:p>
          <a:p>
            <a:endParaRPr lang="hi-IN" dirty="0" smtClean="0">
              <a:solidFill>
                <a:schemeClr val="bg2">
                  <a:lumMod val="10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42900" y="381000"/>
            <a:ext cx="6172200" cy="8229600"/>
          </a:xfrm>
        </p:spPr>
        <p:txBody>
          <a:bodyPr/>
          <a:lstStyle/>
          <a:p>
            <a:endParaRPr lang="hi-IN" dirty="0" smtClean="0">
              <a:solidFill>
                <a:schemeClr val="accent6">
                  <a:lumMod val="20000"/>
                  <a:lumOff val="80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hi-IN" smtClean="0">
              <a:solidFill>
                <a:schemeClr val="bg2">
                  <a:lumMod val="10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smtClean="0">
                <a:solidFill>
                  <a:schemeClr val="bg2">
                    <a:lumMod val="1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न्यायलीलावती </a:t>
            </a:r>
            <a:r>
              <a:rPr lang="hi-IN" dirty="0" smtClean="0">
                <a:solidFill>
                  <a:schemeClr val="bg2">
                    <a:lumMod val="1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– वल्लभाचार्यः – </a:t>
            </a:r>
          </a:p>
          <a:p>
            <a:pPr>
              <a:buNone/>
            </a:pPr>
            <a:r>
              <a:rPr lang="hi-IN" dirty="0" smtClean="0">
                <a:solidFill>
                  <a:schemeClr val="bg2">
                    <a:lumMod val="1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वैशेषिकसिद्धान्तप्रतिपादकः प्रकरणग्रन्थः</a:t>
            </a:r>
            <a:endParaRPr lang="en-US" dirty="0" smtClean="0">
              <a:solidFill>
                <a:schemeClr val="bg2">
                  <a:lumMod val="10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hi-IN" dirty="0" smtClean="0">
              <a:solidFill>
                <a:schemeClr val="bg2">
                  <a:lumMod val="10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solidFill>
                  <a:schemeClr val="bg2">
                    <a:lumMod val="1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तार्किकरक्षा – वरदराजमिश्रः ।</a:t>
            </a:r>
          </a:p>
          <a:p>
            <a:endParaRPr lang="hi-IN" dirty="0" smtClean="0">
              <a:solidFill>
                <a:schemeClr val="bg2">
                  <a:lumMod val="10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solidFill>
                  <a:schemeClr val="bg2">
                    <a:lumMod val="1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तर्कामृतम् – जगदीशभट्टाचार्यः।</a:t>
            </a:r>
          </a:p>
          <a:p>
            <a:endParaRPr lang="hi-IN" dirty="0" smtClean="0">
              <a:solidFill>
                <a:schemeClr val="accent6">
                  <a:lumMod val="20000"/>
                  <a:lumOff val="80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42900" y="812800"/>
            <a:ext cx="6172200" cy="7315200"/>
          </a:xfrm>
        </p:spPr>
        <p:txBody>
          <a:bodyPr/>
          <a:lstStyle/>
          <a:p>
            <a:endParaRPr lang="hi-IN" dirty="0" smtClean="0">
              <a:solidFill>
                <a:srgbClr val="FFFF00"/>
              </a:solidFill>
              <a:latin typeface="Aparajita" pitchFamily="34" charset="0"/>
              <a:cs typeface="Aparajita" pitchFamily="34" charset="0"/>
            </a:endParaRPr>
          </a:p>
          <a:p>
            <a:endParaRPr lang="hi-IN" dirty="0" smtClean="0">
              <a:solidFill>
                <a:srgbClr val="FFFF00"/>
              </a:solidFill>
              <a:latin typeface="Aparajita" pitchFamily="34" charset="0"/>
              <a:cs typeface="Aparajita" pitchFamily="34" charset="0"/>
            </a:endParaRPr>
          </a:p>
          <a:p>
            <a:endParaRPr lang="hi-IN" dirty="0" smtClean="0">
              <a:solidFill>
                <a:srgbClr val="FFFF00"/>
              </a:solidFill>
              <a:latin typeface="Aparajita" pitchFamily="34" charset="0"/>
              <a:cs typeface="Aparajita" pitchFamily="34" charset="0"/>
            </a:endParaRPr>
          </a:p>
          <a:p>
            <a:pPr algn="ctr">
              <a:buNone/>
            </a:pPr>
            <a:endParaRPr lang="en-US" dirty="0" smtClean="0">
              <a:solidFill>
                <a:srgbClr val="FFFF00"/>
              </a:solidFill>
              <a:latin typeface="Aparajita" pitchFamily="34" charset="0"/>
              <a:cs typeface="Aparajita" pitchFamily="34" charset="0"/>
            </a:endParaRPr>
          </a:p>
          <a:p>
            <a:pPr algn="ctr">
              <a:buNone/>
            </a:pPr>
            <a:r>
              <a:rPr lang="hi-IN" sz="5400" dirty="0" smtClean="0">
                <a:solidFill>
                  <a:srgbClr val="FFFF00"/>
                </a:solidFill>
                <a:latin typeface="Aparajita" pitchFamily="34" charset="0"/>
                <a:cs typeface="Aparajita" pitchFamily="34" charset="0"/>
              </a:rPr>
              <a:t> धन्यवादाः</a:t>
            </a:r>
          </a:p>
          <a:p>
            <a:pPr algn="ctr">
              <a:buNone/>
            </a:pPr>
            <a:endParaRPr lang="en-US" dirty="0">
              <a:solidFill>
                <a:srgbClr val="FFFF00"/>
              </a:solidFill>
              <a:latin typeface="Aparajita" pitchFamily="34" charset="0"/>
              <a:cs typeface="Aparajita" pitchFamily="34" charset="0"/>
            </a:endParaRPr>
          </a:p>
        </p:txBody>
      </p:sp>
      <p:pic>
        <p:nvPicPr>
          <p:cNvPr id="1026" name="Picture 2" descr="C:\Program Files\Microsoft Office\MEDIA\CAGCAT10\j028491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0" y="4038600"/>
            <a:ext cx="2743200" cy="2514600"/>
          </a:xfrm>
          <a:prstGeom prst="rect">
            <a:avLst/>
          </a:prstGeom>
          <a:noFill/>
        </p:spPr>
      </p:pic>
    </p:spTree>
  </p:cSld>
  <p:clrMapOvr>
    <a:masterClrMapping/>
  </p:clrMapOvr>
  <p:transition>
    <p:split dir="in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990600"/>
            <a:ext cx="6172200" cy="1524000"/>
          </a:xfrm>
        </p:spPr>
        <p:txBody>
          <a:bodyPr>
            <a:normAutofit/>
          </a:bodyPr>
          <a:lstStyle/>
          <a:p>
            <a:r>
              <a:rPr lang="hi-IN" dirty="0" smtClean="0">
                <a:latin typeface="Aparajita" pitchFamily="34" charset="0"/>
                <a:cs typeface="Aparajita" pitchFamily="34" charset="0"/>
              </a:rPr>
              <a:t>न्यायदर्शनस्य नामान्तराणि</a:t>
            </a:r>
            <a:endParaRPr lang="en-US" dirty="0">
              <a:latin typeface="Aparajita" pitchFamily="34" charset="0"/>
              <a:cs typeface="Aparajita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आन्वीक्षिकी</a:t>
            </a:r>
          </a:p>
          <a:p>
            <a:pPr lvl="1">
              <a:buFont typeface="Wingdings" pitchFamily="2" charset="2"/>
              <a:buChar char="ü"/>
            </a:pPr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न्यायविद्या</a:t>
            </a:r>
            <a:endParaRPr lang="en-US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Font typeface="Wingdings" pitchFamily="2" charset="2"/>
              <a:buChar char="ü"/>
            </a:pPr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Font typeface="Wingdings" pitchFamily="2" charset="2"/>
              <a:buChar char="ü"/>
            </a:pPr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तर्कशास्त्रम्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	</a:t>
            </a:r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lvl="1">
              <a:buFont typeface="Wingdings" pitchFamily="2" charset="2"/>
              <a:buChar char="ü"/>
            </a:pPr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हेतुविद्या</a:t>
            </a:r>
            <a:endParaRPr lang="en-US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Font typeface="Wingdings" pitchFamily="2" charset="2"/>
              <a:buChar char="ü"/>
            </a:pPr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Font typeface="Wingdings" pitchFamily="2" charset="2"/>
              <a:buChar char="ü"/>
            </a:pPr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वादविद्या</a:t>
            </a:r>
          </a:p>
          <a:p>
            <a:pPr lvl="1">
              <a:buFont typeface="Wingdings" pitchFamily="2" charset="2"/>
              <a:buChar char="ü"/>
            </a:pPr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प्रमाणशास्त्रम्</a:t>
            </a:r>
            <a:endParaRPr lang="en-US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lvl="1">
              <a:buFont typeface="Wingdings" pitchFamily="2" charset="2"/>
              <a:buChar char="ü"/>
            </a:pPr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Font typeface="Wingdings" pitchFamily="2" charset="2"/>
              <a:buChar char="ü"/>
            </a:pPr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अक्षपाददर्शनम्</a:t>
            </a:r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lvl="1">
              <a:buFont typeface="Wingdings" pitchFamily="2" charset="2"/>
              <a:buChar char="ü"/>
            </a:pPr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गौतमदर्शनञ्चेति।</a:t>
            </a:r>
            <a:endParaRPr lang="en-US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i-IN" dirty="0" smtClean="0">
                <a:solidFill>
                  <a:srgbClr val="FF0000"/>
                </a:solidFill>
                <a:latin typeface="Aparajita" pitchFamily="34" charset="0"/>
                <a:cs typeface="Aparajita" pitchFamily="34" charset="0"/>
              </a:rPr>
              <a:t>वैशेषिक-शब्दस्य व्युत्पत्त्यर्थश्च </a:t>
            </a:r>
            <a:endParaRPr lang="en-US" dirty="0">
              <a:solidFill>
                <a:srgbClr val="FF0000"/>
              </a:solidFill>
              <a:latin typeface="Aparajita" pitchFamily="34" charset="0"/>
              <a:cs typeface="Aparajita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v"/>
            </a:pPr>
            <a:r>
              <a:rPr lang="hi-IN" dirty="0" smtClean="0">
                <a:solidFill>
                  <a:srgbClr val="FFC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विशेषशब्दात् ‘ठक्’ प्रत्यये कृते तस्य इकादेशे स्वादिकार्ये कृते च वैशेषिक-शब्दः सिद्ध्यति।</a:t>
            </a:r>
          </a:p>
          <a:p>
            <a:pPr>
              <a:buNone/>
            </a:pPr>
            <a:endParaRPr lang="hi-IN" dirty="0" smtClean="0">
              <a:solidFill>
                <a:srgbClr val="FFC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Font typeface="Wingdings" pitchFamily="2" charset="2"/>
              <a:buChar char="v"/>
            </a:pPr>
            <a:r>
              <a:rPr lang="hi-IN" dirty="0" smtClean="0">
                <a:solidFill>
                  <a:srgbClr val="FFC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द्रव्य-गुण-कर्म-सामान्य-विशेष-समवायात्मकैः पदार्थविशेषैः व्यवहरन्तीति वैशेषिकाः ।</a:t>
            </a:r>
          </a:p>
          <a:p>
            <a:pPr>
              <a:buFont typeface="Wingdings" pitchFamily="2" charset="2"/>
              <a:buChar char="v"/>
            </a:pPr>
            <a:endParaRPr lang="hi-IN" dirty="0" smtClean="0">
              <a:solidFill>
                <a:srgbClr val="FFC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Font typeface="Wingdings" pitchFamily="2" charset="2"/>
              <a:buChar char="v"/>
            </a:pPr>
            <a:r>
              <a:rPr lang="hi-IN" dirty="0" smtClean="0">
                <a:solidFill>
                  <a:srgbClr val="FFC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विशेषः – अयं परमाणुः परमाण्वन्तरभिन्नः इति निरूपणे यत्कारणं तद्विशेषः। </a:t>
            </a:r>
            <a:endParaRPr lang="en-US" dirty="0" smtClean="0">
              <a:solidFill>
                <a:srgbClr val="FFC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Font typeface="Wingdings" pitchFamily="2" charset="2"/>
              <a:buChar char="v"/>
            </a:pPr>
            <a:endParaRPr lang="hi-IN" dirty="0" smtClean="0">
              <a:solidFill>
                <a:srgbClr val="FFC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Font typeface="Wingdings" pitchFamily="2" charset="2"/>
              <a:buChar char="v"/>
            </a:pPr>
            <a:r>
              <a:rPr lang="hi-IN" dirty="0" smtClean="0">
                <a:solidFill>
                  <a:srgbClr val="FFC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परमाणोः सत्ता वा तन्मूलकसृष्टिः यस्मिन् प्रतिपादितं तत् वैशेषिकम्।</a:t>
            </a:r>
          </a:p>
          <a:p>
            <a:pPr>
              <a:buFont typeface="Wingdings" pitchFamily="2" charset="2"/>
              <a:buChar char="v"/>
            </a:pPr>
            <a:endParaRPr lang="hi-IN" dirty="0" smtClean="0">
              <a:solidFill>
                <a:srgbClr val="FFC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Font typeface="Wingdings" pitchFamily="2" charset="2"/>
              <a:buChar char="v"/>
            </a:pPr>
            <a:r>
              <a:rPr lang="hi-IN" dirty="0" smtClean="0">
                <a:solidFill>
                  <a:srgbClr val="FFC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विशेषाभ्यां व्यवच्छेदकाभ्यां व्यवहरतीति वैशेषिकम्।</a:t>
            </a:r>
            <a:endParaRPr lang="en-US" dirty="0">
              <a:solidFill>
                <a:srgbClr val="FFC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i-IN" dirty="0" smtClean="0">
                <a:solidFill>
                  <a:schemeClr val="tx2">
                    <a:lumMod val="75000"/>
                  </a:schemeClr>
                </a:solidFill>
                <a:latin typeface="Aparajita" pitchFamily="34" charset="0"/>
                <a:cs typeface="Aparajita" pitchFamily="34" charset="0"/>
              </a:rPr>
              <a:t>वैशेषिकदर्शनस्य नामान्तराणि</a:t>
            </a:r>
            <a:endParaRPr lang="en-US" dirty="0">
              <a:solidFill>
                <a:schemeClr val="tx2">
                  <a:lumMod val="75000"/>
                </a:schemeClr>
              </a:solidFill>
              <a:latin typeface="Aparajita" pitchFamily="34" charset="0"/>
              <a:cs typeface="Aparajita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Font typeface="Wingdings" pitchFamily="2" charset="2"/>
              <a:buChar char="Ø"/>
            </a:pPr>
            <a:endParaRPr lang="hi-IN" dirty="0" smtClean="0">
              <a:solidFill>
                <a:srgbClr val="FFFF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Font typeface="Wingdings" pitchFamily="2" charset="2"/>
              <a:buChar char="Ø"/>
            </a:pPr>
            <a:r>
              <a:rPr lang="hi-IN" dirty="0" smtClean="0">
                <a:solidFill>
                  <a:schemeClr val="accent4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औलूक्यदर्शनम् (उलूकस्य मुनेरपत्यं पुमान्)</a:t>
            </a:r>
          </a:p>
          <a:p>
            <a:pPr>
              <a:buFont typeface="Wingdings" pitchFamily="2" charset="2"/>
              <a:buChar char="Ø"/>
            </a:pPr>
            <a:endParaRPr lang="hi-IN" dirty="0" smtClean="0">
              <a:solidFill>
                <a:schemeClr val="accent4">
                  <a:lumMod val="50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Font typeface="Wingdings" pitchFamily="2" charset="2"/>
              <a:buChar char="Ø"/>
            </a:pPr>
            <a:r>
              <a:rPr lang="hi-IN" dirty="0" smtClean="0">
                <a:solidFill>
                  <a:schemeClr val="accent4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कणाददर्शनम् (कणम् अत्ति भक्षयति)</a:t>
            </a:r>
          </a:p>
          <a:p>
            <a:pPr algn="ctr">
              <a:buFont typeface="Wingdings" pitchFamily="2" charset="2"/>
              <a:buChar char="Ø"/>
            </a:pPr>
            <a:endParaRPr lang="hi-IN" dirty="0" smtClean="0">
              <a:solidFill>
                <a:schemeClr val="accent4">
                  <a:lumMod val="50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Font typeface="Wingdings" pitchFamily="2" charset="2"/>
              <a:buChar char="Ø"/>
            </a:pPr>
            <a:r>
              <a:rPr lang="hi-IN" dirty="0" smtClean="0">
                <a:solidFill>
                  <a:schemeClr val="accent4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पदार्थनिरूपकं शास्त्रम्</a:t>
            </a:r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42900" y="938784"/>
            <a:ext cx="6362700" cy="1347216"/>
          </a:xfrm>
        </p:spPr>
        <p:txBody>
          <a:bodyPr>
            <a:normAutofit fontScale="90000"/>
          </a:bodyPr>
          <a:lstStyle/>
          <a:p>
            <a:r>
              <a:rPr lang="hi-IN" dirty="0" smtClean="0">
                <a:solidFill>
                  <a:srgbClr val="002060"/>
                </a:solidFill>
                <a:latin typeface="Aparajita" pitchFamily="34" charset="0"/>
                <a:cs typeface="Aparajita" pitchFamily="34" charset="0"/>
              </a:rPr>
              <a:t>न्याय-वैशेषिकयोः समानतन्त्रत्वम्</a:t>
            </a:r>
            <a:endParaRPr lang="en-US" dirty="0">
              <a:solidFill>
                <a:srgbClr val="002060"/>
              </a:solidFill>
              <a:latin typeface="Aparajita" pitchFamily="34" charset="0"/>
              <a:cs typeface="Aparajita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क्वचित्क्वचिद्विषयेषु </a:t>
            </a:r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सिद्धान्तसाम्यत्वं अभिप्रायैकत्वं वा </a:t>
            </a:r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समानतन्त्रत्वम् ।</a:t>
            </a:r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पदार्थविचारः ।</a:t>
            </a:r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ईश्वरास्तित्वम् ।</a:t>
            </a:r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ईश्वरकर्तृत्वम् ।</a:t>
            </a:r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en-US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42900" y="508000"/>
            <a:ext cx="6172200" cy="7620000"/>
          </a:xfrm>
        </p:spPr>
        <p:txBody>
          <a:bodyPr/>
          <a:lstStyle/>
          <a:p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सृष्ट्युत्पत्तिप्रक्रिया</a:t>
            </a:r>
          </a:p>
          <a:p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विनाशप्रक्रिया</a:t>
            </a:r>
          </a:p>
          <a:p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गुणकर्मादिविचारः</a:t>
            </a:r>
          </a:p>
          <a:p>
            <a:endParaRPr lang="hi-IN" dirty="0" smtClean="0"/>
          </a:p>
          <a:p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निःश्रेयसहेतुः </a:t>
            </a:r>
          </a:p>
          <a:p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मोक्षविचारः आदि।</a:t>
            </a:r>
          </a:p>
          <a:p>
            <a:endParaRPr lang="en-US" dirty="0"/>
          </a:p>
        </p:txBody>
      </p:sp>
    </p:spTree>
  </p:cSld>
  <p:clrMapOvr>
    <a:masterClrMapping/>
  </p:clrMapOvr>
  <p:transition>
    <p:pull dir="l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42900" y="609600"/>
            <a:ext cx="6172200" cy="7518400"/>
          </a:xfrm>
        </p:spPr>
        <p:txBody>
          <a:bodyPr>
            <a:normAutofit/>
          </a:bodyPr>
          <a:lstStyle/>
          <a:p>
            <a:endParaRPr lang="hi-IN" dirty="0" smtClean="0">
              <a:solidFill>
                <a:schemeClr val="tx2">
                  <a:lumMod val="75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hi-IN" dirty="0" smtClean="0">
              <a:solidFill>
                <a:srgbClr val="FFFF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प्रवृत्तिः – उद्देश-लक्षण-परीक्षा च।</a:t>
            </a:r>
          </a:p>
          <a:p>
            <a:endParaRPr lang="hi-IN" dirty="0" smtClean="0">
              <a:solidFill>
                <a:srgbClr val="FF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नाम्ना वस्तुसङ्कीर्तनम् उद्देशः।</a:t>
            </a:r>
          </a:p>
          <a:p>
            <a:r>
              <a:rPr lang="hi-IN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प्रमाणप्रमेयादि।</a:t>
            </a:r>
          </a:p>
          <a:p>
            <a:r>
              <a:rPr lang="hi-IN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द्रव्यगुणकर्मादि।</a:t>
            </a:r>
          </a:p>
          <a:p>
            <a:endParaRPr lang="hi-IN" dirty="0" smtClean="0">
              <a:solidFill>
                <a:srgbClr val="FF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अव्याप्त्यतिव्याप्त्यसम्भादिदोषत्रयरहितत्त्वे सति असाधारणधर्मो लक्षणम्।</a:t>
            </a:r>
          </a:p>
          <a:p>
            <a:r>
              <a:rPr lang="hi-IN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सास्नादिमत्त्वम्।</a:t>
            </a:r>
          </a:p>
          <a:p>
            <a:r>
              <a:rPr lang="hi-IN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गन्धवत्त्वम्।</a:t>
            </a:r>
          </a:p>
          <a:p>
            <a:endParaRPr lang="hi-IN" dirty="0" smtClean="0">
              <a:solidFill>
                <a:srgbClr val="FF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लक्षितस्य लक्षणमुपपद्यते </a:t>
            </a:r>
            <a:r>
              <a:rPr lang="hi-IN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न वेति </a:t>
            </a:r>
            <a:r>
              <a:rPr lang="hi-IN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विचारः।</a:t>
            </a:r>
          </a:p>
          <a:p>
            <a:endParaRPr lang="hi-IN" dirty="0" smtClean="0">
              <a:solidFill>
                <a:srgbClr val="FF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en-US" dirty="0">
              <a:solidFill>
                <a:srgbClr val="FF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i-IN" dirty="0" smtClean="0">
                <a:latin typeface="Aparajita" pitchFamily="34" charset="0"/>
                <a:cs typeface="Aparajita" pitchFamily="34" charset="0"/>
              </a:rPr>
              <a:t>ईश्वरास्तित्वम्</a:t>
            </a:r>
            <a:endParaRPr lang="en-US" dirty="0">
              <a:latin typeface="Aparajita" pitchFamily="34" charset="0"/>
              <a:cs typeface="Aparajita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i-IN" dirty="0" smtClean="0">
                <a:solidFill>
                  <a:schemeClr val="accent6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क्षित्यङ्कुरादिकं कर्तृजन्यं कार्यत्वात्, घटवत्।</a:t>
            </a:r>
          </a:p>
          <a:p>
            <a:endParaRPr lang="hi-IN" dirty="0" smtClean="0">
              <a:solidFill>
                <a:schemeClr val="accent6">
                  <a:lumMod val="50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solidFill>
                  <a:schemeClr val="accent6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ईश्वरस्य सिसृक्षया परमाणुषु क्रिया, ततः द्व्यणुक-त्र्यणुकादिरूपेण महापृथिव्यादीनां सृष्टिरुत्पद्यते।</a:t>
            </a:r>
          </a:p>
          <a:p>
            <a:endParaRPr lang="hi-IN" dirty="0" smtClean="0">
              <a:solidFill>
                <a:schemeClr val="accent6">
                  <a:lumMod val="50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solidFill>
                  <a:schemeClr val="accent6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सृष्टेः कर्ता ईश्वरः।</a:t>
            </a:r>
          </a:p>
          <a:p>
            <a:endParaRPr lang="hi-IN" dirty="0" smtClean="0">
              <a:solidFill>
                <a:schemeClr val="accent6">
                  <a:lumMod val="50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solidFill>
                  <a:schemeClr val="accent6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सृष्टेः संहर्ता ईश्वरः।</a:t>
            </a:r>
          </a:p>
          <a:p>
            <a:endParaRPr lang="hi-IN" dirty="0" smtClean="0">
              <a:solidFill>
                <a:schemeClr val="accent3">
                  <a:lumMod val="40000"/>
                  <a:lumOff val="60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en-US" dirty="0">
              <a:solidFill>
                <a:schemeClr val="accent3">
                  <a:lumMod val="40000"/>
                  <a:lumOff val="60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ransition>
    <p:cover dir="l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1479</TotalTime>
  <Words>627</Words>
  <Application>Microsoft Office PowerPoint</Application>
  <PresentationFormat>On-screen Show (4:3)</PresentationFormat>
  <Paragraphs>249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Flow</vt:lpstr>
      <vt:lpstr>Slide 1</vt:lpstr>
      <vt:lpstr>न्यायशब्दस्य व्युत्पत्तिः</vt:lpstr>
      <vt:lpstr>न्यायदर्शनस्य नामान्तराणि</vt:lpstr>
      <vt:lpstr>वैशेषिक-शब्दस्य व्युत्पत्त्यर्थश्च </vt:lpstr>
      <vt:lpstr>वैशेषिकदर्शनस्य नामान्तराणि</vt:lpstr>
      <vt:lpstr>न्याय-वैशेषिकयोः समानतन्त्रत्वम्</vt:lpstr>
      <vt:lpstr>Slide 7</vt:lpstr>
      <vt:lpstr>Slide 8</vt:lpstr>
      <vt:lpstr>ईश्वरास्तित्वम्</vt:lpstr>
      <vt:lpstr>न्याय-वैशेषिकदर्शनयोः प्रमाणानि</vt:lpstr>
      <vt:lpstr>प्रमाण-विचारः</vt:lpstr>
      <vt:lpstr>निःश्रेयस-कारणानि, मोक्षश्च</vt:lpstr>
      <vt:lpstr>न्याय-वैशेषिकदर्शनयोः वैशिष्ट्यम्</vt:lpstr>
      <vt:lpstr>प्राचीनन्यायः, नव्यन्यायश्च</vt:lpstr>
      <vt:lpstr>प्राचीन-नव्य-न्याययोः शैली</vt:lpstr>
      <vt:lpstr>Slide 16</vt:lpstr>
      <vt:lpstr>न्यायदर्शनस्य मुख्यग्रन्थाः  ग्रन्थकाराश्च</vt:lpstr>
      <vt:lpstr>Slide 18</vt:lpstr>
      <vt:lpstr>Slide 19</vt:lpstr>
      <vt:lpstr>Slide 20</vt:lpstr>
      <vt:lpstr>वैशेषिक-दर्शनस्य  मुख्यग्रन्थाः ग्रन्थकाराश्च</vt:lpstr>
      <vt:lpstr>Slide 22</vt:lpstr>
      <vt:lpstr>Slide 23</vt:lpstr>
      <vt:lpstr>Slide 24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श्रीसोमनाथसंस्कृतयुनिवर्सिटी न्याय-वैशेषिकदर्शनयोः परिचयः </dc:title>
  <dc:creator>AC</dc:creator>
  <cp:lastModifiedBy>AC</cp:lastModifiedBy>
  <cp:revision>198</cp:revision>
  <dcterms:created xsi:type="dcterms:W3CDTF">2020-05-24T13:56:20Z</dcterms:created>
  <dcterms:modified xsi:type="dcterms:W3CDTF">2020-10-29T01:47:30Z</dcterms:modified>
</cp:coreProperties>
</file>