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7" r:id="rId3"/>
    <p:sldId id="276" r:id="rId4"/>
    <p:sldId id="258" r:id="rId5"/>
    <p:sldId id="265" r:id="rId6"/>
    <p:sldId id="266" r:id="rId7"/>
    <p:sldId id="259" r:id="rId8"/>
    <p:sldId id="271" r:id="rId9"/>
    <p:sldId id="267" r:id="rId10"/>
    <p:sldId id="260" r:id="rId11"/>
    <p:sldId id="272" r:id="rId12"/>
    <p:sldId id="268" r:id="rId13"/>
    <p:sldId id="261" r:id="rId14"/>
    <p:sldId id="273" r:id="rId15"/>
    <p:sldId id="269" r:id="rId16"/>
    <p:sldId id="262" r:id="rId17"/>
    <p:sldId id="274" r:id="rId18"/>
    <p:sldId id="270" r:id="rId19"/>
    <p:sldId id="263" r:id="rId20"/>
    <p:sldId id="275" r:id="rId21"/>
    <p:sldId id="277" r:id="rId22"/>
    <p:sldId id="280" r:id="rId23"/>
    <p:sldId id="281" r:id="rId24"/>
    <p:sldId id="282" r:id="rId25"/>
    <p:sldId id="283" r:id="rId26"/>
    <p:sldId id="284" r:id="rId27"/>
    <p:sldId id="286" r:id="rId28"/>
    <p:sldId id="285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278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55385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7630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0510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2105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7979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11464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51109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0587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16823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0195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96979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6A0A3-D120-4609-8E41-70895CBFB178}" type="datetimeFigureOut">
              <a:rPr lang="en-IN" smtClean="0"/>
              <a:pPr/>
              <a:t>03-04-2021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3529F-BE51-4A32-AC77-44BA33D546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97375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13.jpeg"/><Relationship Id="rId7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14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3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3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hyperlink" Target="&#2360;&#2366;&#2352;&#2339;&#2351;&#2307;.pptx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3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orizontal Scroll 11"/>
          <p:cNvSpPr/>
          <p:nvPr/>
        </p:nvSpPr>
        <p:spPr>
          <a:xfrm>
            <a:off x="4330616" y="2970069"/>
            <a:ext cx="3323771" cy="1059543"/>
          </a:xfrm>
          <a:prstGeom prst="horizontalScroll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न्धिविज्ञानम्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8" name="Cloud 7"/>
          <p:cNvSpPr/>
          <p:nvPr/>
        </p:nvSpPr>
        <p:spPr>
          <a:xfrm>
            <a:off x="9710057" y="5196115"/>
            <a:ext cx="2307772" cy="1317625"/>
          </a:xfrm>
          <a:prstGeom prst="cloud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प्रस्तोत्त्री</a:t>
            </a:r>
          </a:p>
          <a:p>
            <a:pPr algn="ctr"/>
            <a:r>
              <a:rPr lang="sa-IN" sz="2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विदुषी बोल्ला</a:t>
            </a:r>
            <a:endParaRPr lang="en-IN" sz="2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97481" y="1428750"/>
            <a:ext cx="5126182" cy="98488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4000" b="1" dirty="0" smtClean="0">
                <a:solidFill>
                  <a:sysClr val="windowText" lastClr="00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श्रीसोमनाथसंस्कृतविश्वविद्यालयः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2000" dirty="0" smtClean="0">
                <a:solidFill>
                  <a:sysClr val="windowText" lastClr="00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राजेन्द्रभुवन मार्गः, वेरावलम् – ३६२२६६ गीर सोमनाथः (गुजरातम्)</a:t>
            </a:r>
            <a:endParaRPr lang="en-US" sz="2000" dirty="0" smtClean="0">
              <a:solidFill>
                <a:sysClr val="windowText" lastClr="000000"/>
              </a:solidFill>
              <a:latin typeface="ChanakyaBBTUni" pitchFamily="2" charset="0"/>
              <a:ea typeface="Arial Unicode MS" pitchFamily="34" charset="-128"/>
              <a:cs typeface="ChanakyaBBTUni" pitchFamily="2" charset="0"/>
            </a:endParaRPr>
          </a:p>
        </p:txBody>
      </p:sp>
      <p:pic>
        <p:nvPicPr>
          <p:cNvPr id="7" name="Picture 2" descr="G:\Janaki\SSSU\Logo copy1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95120" y="209551"/>
            <a:ext cx="923086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02120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Tm="6058">
        <p:circle/>
      </p:transition>
    </mc:Choice>
    <mc:Fallback>
      <p:transition spd="slow" advTm="6058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6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5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47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47" tmFilter="0, 0; 0.125,0.2665; 0.25,0.4; 0.375,0.465; 0.5,0.5;  0.625,0.535; 0.75,0.6; 0.875,0.7335; 1,1">
                                          <p:stCondLst>
                                            <p:cond delay="747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73" tmFilter="0, 0; 0.125,0.2665; 0.25,0.4; 0.375,0.465; 0.5,0.5;  0.625,0.535; 0.75,0.6; 0.875,0.7335; 1,1">
                                          <p:stCondLst>
                                            <p:cond delay="149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85" tmFilter="0, 0; 0.125,0.2665; 0.25,0.4; 0.375,0.465; 0.5,0.5;  0.625,0.535; 0.75,0.6; 0.875,0.7335; 1,1">
                                          <p:stCondLst>
                                            <p:cond delay="1863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9">
                                          <p:stCondLst>
                                            <p:cond delay="731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87" decel="50000">
                                          <p:stCondLst>
                                            <p:cond delay="761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9">
                                          <p:stCondLst>
                                            <p:cond delay="147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87" decel="50000">
                                          <p:stCondLst>
                                            <p:cond delay="1505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9">
                                          <p:stCondLst>
                                            <p:cond delay="1847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87" decel="50000">
                                          <p:stCondLst>
                                            <p:cond delay="187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9">
                                          <p:stCondLst>
                                            <p:cond delay="203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87" decel="50000">
                                          <p:stCondLst>
                                            <p:cond delay="2063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 Single Corner Rectangle 13"/>
          <p:cNvSpPr/>
          <p:nvPr/>
        </p:nvSpPr>
        <p:spPr>
          <a:xfrm>
            <a:off x="779011" y="139185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सप्त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5" name="Round Single Corner Rectangle 14"/>
          <p:cNvSpPr/>
          <p:nvPr/>
        </p:nvSpPr>
        <p:spPr>
          <a:xfrm>
            <a:off x="2861813" y="136282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ऋषयः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Plus 15"/>
          <p:cNvSpPr/>
          <p:nvPr/>
        </p:nvSpPr>
        <p:spPr>
          <a:xfrm>
            <a:off x="2161052" y="157751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Equal 16"/>
          <p:cNvSpPr/>
          <p:nvPr/>
        </p:nvSpPr>
        <p:spPr>
          <a:xfrm>
            <a:off x="4458386" y="157751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Round Diagonal Corner Rectangle 20"/>
          <p:cNvSpPr/>
          <p:nvPr/>
        </p:nvSpPr>
        <p:spPr>
          <a:xfrm>
            <a:off x="5878291" y="1414208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2" name="Equal 21"/>
          <p:cNvSpPr/>
          <p:nvPr/>
        </p:nvSpPr>
        <p:spPr>
          <a:xfrm>
            <a:off x="8340958" y="157751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9506863" y="1414208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सप्तर्षयः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742934" y="2406957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Round Single Corner Rectangle 24"/>
          <p:cNvSpPr/>
          <p:nvPr/>
        </p:nvSpPr>
        <p:spPr>
          <a:xfrm>
            <a:off x="2825736" y="2377929"/>
            <a:ext cx="151084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ऋषिः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6" name="Plus 25"/>
          <p:cNvSpPr/>
          <p:nvPr/>
        </p:nvSpPr>
        <p:spPr>
          <a:xfrm>
            <a:off x="2124975" y="2592619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Equal 26"/>
          <p:cNvSpPr/>
          <p:nvPr/>
        </p:nvSpPr>
        <p:spPr>
          <a:xfrm>
            <a:off x="4422309" y="2592618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8" name="Round Diagonal Corner Rectangle 27"/>
          <p:cNvSpPr/>
          <p:nvPr/>
        </p:nvSpPr>
        <p:spPr>
          <a:xfrm>
            <a:off x="5842214" y="2429310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9" name="Equal 28"/>
          <p:cNvSpPr/>
          <p:nvPr/>
        </p:nvSpPr>
        <p:spPr>
          <a:xfrm>
            <a:off x="8304881" y="2592617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9470786" y="2429310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महर्षिः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1" name="Round Single Corner Rectangle 30"/>
          <p:cNvSpPr/>
          <p:nvPr/>
        </p:nvSpPr>
        <p:spPr>
          <a:xfrm>
            <a:off x="722520" y="3346283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तव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2" name="Round Single Corner Rectangle 31"/>
          <p:cNvSpPr/>
          <p:nvPr/>
        </p:nvSpPr>
        <p:spPr>
          <a:xfrm>
            <a:off x="2761779" y="337169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लृकारः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3" name="Plus 32"/>
          <p:cNvSpPr/>
          <p:nvPr/>
        </p:nvSpPr>
        <p:spPr>
          <a:xfrm>
            <a:off x="2079159" y="357144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" name="Equal 33"/>
          <p:cNvSpPr/>
          <p:nvPr/>
        </p:nvSpPr>
        <p:spPr>
          <a:xfrm>
            <a:off x="4336579" y="357144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5" name="Equal 34"/>
          <p:cNvSpPr/>
          <p:nvPr/>
        </p:nvSpPr>
        <p:spPr>
          <a:xfrm>
            <a:off x="8236160" y="357144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6" name="Flowchart: Alternate Process 35"/>
          <p:cNvSpPr/>
          <p:nvPr/>
        </p:nvSpPr>
        <p:spPr>
          <a:xfrm>
            <a:off x="9385056" y="344847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तवल्कारः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7" name="Round Single Corner Rectangle 36"/>
          <p:cNvSpPr/>
          <p:nvPr/>
        </p:nvSpPr>
        <p:spPr>
          <a:xfrm>
            <a:off x="786270" y="4389057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8" name="Round Single Corner Rectangle 37"/>
          <p:cNvSpPr/>
          <p:nvPr/>
        </p:nvSpPr>
        <p:spPr>
          <a:xfrm>
            <a:off x="2803756" y="4389057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लृकारः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9" name="Plus 38"/>
          <p:cNvSpPr/>
          <p:nvPr/>
        </p:nvSpPr>
        <p:spPr>
          <a:xfrm>
            <a:off x="2150621" y="4607367"/>
            <a:ext cx="671733" cy="449943"/>
          </a:xfrm>
          <a:prstGeom prst="mathPlus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Equal 39"/>
          <p:cNvSpPr/>
          <p:nvPr/>
        </p:nvSpPr>
        <p:spPr>
          <a:xfrm>
            <a:off x="4400329" y="4603132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1" name="Equal 40"/>
          <p:cNvSpPr/>
          <p:nvPr/>
        </p:nvSpPr>
        <p:spPr>
          <a:xfrm>
            <a:off x="8282900" y="4614221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9448806" y="4513013"/>
            <a:ext cx="1959428" cy="848892"/>
          </a:xfrm>
          <a:prstGeom prst="flowChartAlternateProcess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महल्कारः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3" name="Round Diagonal Corner Rectangle 42"/>
          <p:cNvSpPr/>
          <p:nvPr/>
        </p:nvSpPr>
        <p:spPr>
          <a:xfrm>
            <a:off x="5811141" y="3444412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अल्</a:t>
            </a:r>
            <a:endParaRPr lang="en-IN" sz="3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4" name="Round Diagonal Corner Rectangle 43"/>
          <p:cNvSpPr/>
          <p:nvPr/>
        </p:nvSpPr>
        <p:spPr>
          <a:xfrm>
            <a:off x="5752651" y="4518663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अल्</a:t>
            </a:r>
            <a:endParaRPr lang="en-IN" sz="3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75434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636168" y="942826"/>
            <a:ext cx="3031958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वृद्धिरेचि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Flowchart: Terminator 2"/>
          <p:cNvSpPr/>
          <p:nvPr/>
        </p:nvSpPr>
        <p:spPr>
          <a:xfrm>
            <a:off x="4311391" y="9420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वृद्धिसन्धेः सूत्रम्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22514" y="2284092"/>
            <a:ext cx="11422743" cy="20900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अ आ इत्येताभ्यां वर्णाभ्याम् ए ऐ इत्येतयोः परयोः ऐकारः, ओ औ इत्येतयोः परयोः औकारश्च पूर्वपरयोः स्थाने एकादेशो भवति।</a:t>
            </a:r>
          </a:p>
        </p:txBody>
      </p:sp>
      <p:sp>
        <p:nvSpPr>
          <p:cNvPr id="5" name="Vertical Scroll 4"/>
          <p:cNvSpPr/>
          <p:nvPr/>
        </p:nvSpPr>
        <p:spPr>
          <a:xfrm>
            <a:off x="3585029" y="4524093"/>
            <a:ext cx="5021943" cy="2159592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एकारः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कारः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ऐकारः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कारः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ओकारः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औकारः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औकारः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औकारः</a:t>
            </a:r>
            <a:endParaRPr lang="sa-IN" sz="2800" b="1" dirty="0">
              <a:solidFill>
                <a:schemeClr val="tx1">
                  <a:lumMod val="95000"/>
                  <a:lumOff val="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092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ingle Corner Rectangle 1"/>
          <p:cNvSpPr/>
          <p:nvPr/>
        </p:nvSpPr>
        <p:spPr>
          <a:xfrm>
            <a:off x="779011" y="139185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Round Single Corner Rectangle 2"/>
          <p:cNvSpPr/>
          <p:nvPr/>
        </p:nvSpPr>
        <p:spPr>
          <a:xfrm>
            <a:off x="2861813" y="136282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एकम्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Plus 3"/>
          <p:cNvSpPr/>
          <p:nvPr/>
        </p:nvSpPr>
        <p:spPr>
          <a:xfrm>
            <a:off x="2161052" y="157751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Equal 4"/>
          <p:cNvSpPr/>
          <p:nvPr/>
        </p:nvSpPr>
        <p:spPr>
          <a:xfrm>
            <a:off x="4458386" y="157751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5878291" y="1414208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" name="Equal 6"/>
          <p:cNvSpPr/>
          <p:nvPr/>
        </p:nvSpPr>
        <p:spPr>
          <a:xfrm>
            <a:off x="8340958" y="157751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9506863" y="1414208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एकैकम्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9" name="Round Single Corner Rectangle 8"/>
          <p:cNvSpPr/>
          <p:nvPr/>
        </p:nvSpPr>
        <p:spPr>
          <a:xfrm>
            <a:off x="742934" y="2406957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तव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2825736" y="2377929"/>
            <a:ext cx="151084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ऐश्वर्यम्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2124975" y="2592619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Equal 11"/>
          <p:cNvSpPr/>
          <p:nvPr/>
        </p:nvSpPr>
        <p:spPr>
          <a:xfrm>
            <a:off x="4422309" y="2592618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5842214" y="2429310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8304881" y="2592617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9470786" y="2429310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तवैश्वर्यम्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722520" y="3346283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सदा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2761779" y="337169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एव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Plus 17"/>
          <p:cNvSpPr/>
          <p:nvPr/>
        </p:nvSpPr>
        <p:spPr>
          <a:xfrm>
            <a:off x="2079159" y="357144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Equal 18"/>
          <p:cNvSpPr/>
          <p:nvPr/>
        </p:nvSpPr>
        <p:spPr>
          <a:xfrm>
            <a:off x="4336579" y="357144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Equal 19"/>
          <p:cNvSpPr/>
          <p:nvPr/>
        </p:nvSpPr>
        <p:spPr>
          <a:xfrm>
            <a:off x="8236160" y="357144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9385056" y="344847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सदैव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2" name="Round Single Corner Rectangle 21"/>
          <p:cNvSpPr/>
          <p:nvPr/>
        </p:nvSpPr>
        <p:spPr>
          <a:xfrm>
            <a:off x="786270" y="4389057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Round Single Corner Rectangle 22"/>
          <p:cNvSpPr/>
          <p:nvPr/>
        </p:nvSpPr>
        <p:spPr>
          <a:xfrm>
            <a:off x="2803756" y="4389057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ऐश्वर्यम्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Plus 23"/>
          <p:cNvSpPr/>
          <p:nvPr/>
        </p:nvSpPr>
        <p:spPr>
          <a:xfrm>
            <a:off x="2150621" y="4607367"/>
            <a:ext cx="671733" cy="449943"/>
          </a:xfrm>
          <a:prstGeom prst="mathPlus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Equal 24"/>
          <p:cNvSpPr/>
          <p:nvPr/>
        </p:nvSpPr>
        <p:spPr>
          <a:xfrm>
            <a:off x="4400329" y="4603132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6" name="Equal 25"/>
          <p:cNvSpPr/>
          <p:nvPr/>
        </p:nvSpPr>
        <p:spPr>
          <a:xfrm>
            <a:off x="8282900" y="4614221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9448806" y="4513013"/>
            <a:ext cx="1959428" cy="848892"/>
          </a:xfrm>
          <a:prstGeom prst="flowChartAlternateProcess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महैश्वर्यम्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8" name="Round Diagonal Corner Rectangle 27"/>
          <p:cNvSpPr/>
          <p:nvPr/>
        </p:nvSpPr>
        <p:spPr>
          <a:xfrm>
            <a:off x="5811141" y="3444412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3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9" name="Round Diagonal Corner Rectangle 28"/>
          <p:cNvSpPr/>
          <p:nvPr/>
        </p:nvSpPr>
        <p:spPr>
          <a:xfrm>
            <a:off x="5752651" y="4518663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3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79777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ingle Corner Rectangle 1"/>
          <p:cNvSpPr/>
          <p:nvPr/>
        </p:nvSpPr>
        <p:spPr>
          <a:xfrm>
            <a:off x="779011" y="139185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तस्य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Round Single Corner Rectangle 2"/>
          <p:cNvSpPr/>
          <p:nvPr/>
        </p:nvSpPr>
        <p:spPr>
          <a:xfrm>
            <a:off x="2861813" y="136282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ओदनः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Plus 3"/>
          <p:cNvSpPr/>
          <p:nvPr/>
        </p:nvSpPr>
        <p:spPr>
          <a:xfrm>
            <a:off x="2161052" y="157751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Equal 4"/>
          <p:cNvSpPr/>
          <p:nvPr/>
        </p:nvSpPr>
        <p:spPr>
          <a:xfrm>
            <a:off x="4458386" y="157751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5878291" y="1414208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" name="Equal 6"/>
          <p:cNvSpPr/>
          <p:nvPr/>
        </p:nvSpPr>
        <p:spPr>
          <a:xfrm>
            <a:off x="8340958" y="157751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9506863" y="1414208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तस्यौदनः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9" name="Round Single Corner Rectangle 8"/>
          <p:cNvSpPr/>
          <p:nvPr/>
        </p:nvSpPr>
        <p:spPr>
          <a:xfrm>
            <a:off x="742934" y="2406957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मम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2825736" y="2377929"/>
            <a:ext cx="151084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औषधम्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2124975" y="2592619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Equal 11"/>
          <p:cNvSpPr/>
          <p:nvPr/>
        </p:nvSpPr>
        <p:spPr>
          <a:xfrm>
            <a:off x="4422309" y="2592618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5842214" y="2429310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8304881" y="2592617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9470786" y="2429310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ममौषधम्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722520" y="3346283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गङ्गा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2761779" y="337169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ओघः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Plus 17"/>
          <p:cNvSpPr/>
          <p:nvPr/>
        </p:nvSpPr>
        <p:spPr>
          <a:xfrm>
            <a:off x="2079159" y="357144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Equal 18"/>
          <p:cNvSpPr/>
          <p:nvPr/>
        </p:nvSpPr>
        <p:spPr>
          <a:xfrm>
            <a:off x="4336579" y="357144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Equal 19"/>
          <p:cNvSpPr/>
          <p:nvPr/>
        </p:nvSpPr>
        <p:spPr>
          <a:xfrm>
            <a:off x="8236160" y="357144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9385056" y="344847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गङ्गौघः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2" name="Round Single Corner Rectangle 21"/>
          <p:cNvSpPr/>
          <p:nvPr/>
        </p:nvSpPr>
        <p:spPr>
          <a:xfrm>
            <a:off x="786270" y="4389057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Round Single Corner Rectangle 22"/>
          <p:cNvSpPr/>
          <p:nvPr/>
        </p:nvSpPr>
        <p:spPr>
          <a:xfrm>
            <a:off x="2803756" y="4389057"/>
            <a:ext cx="1532823" cy="900273"/>
          </a:xfrm>
          <a:prstGeom prst="round1Rect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औत्सुक्यम्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Plus 23"/>
          <p:cNvSpPr/>
          <p:nvPr/>
        </p:nvSpPr>
        <p:spPr>
          <a:xfrm>
            <a:off x="2150621" y="4607367"/>
            <a:ext cx="671733" cy="449943"/>
          </a:xfrm>
          <a:prstGeom prst="mathPlus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Equal 24"/>
          <p:cNvSpPr/>
          <p:nvPr/>
        </p:nvSpPr>
        <p:spPr>
          <a:xfrm>
            <a:off x="4400329" y="4603132"/>
            <a:ext cx="972457" cy="449943"/>
          </a:xfrm>
          <a:prstGeom prst="mathEqual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6" name="Equal 25"/>
          <p:cNvSpPr/>
          <p:nvPr/>
        </p:nvSpPr>
        <p:spPr>
          <a:xfrm>
            <a:off x="8282900" y="4614221"/>
            <a:ext cx="972457" cy="449943"/>
          </a:xfrm>
          <a:prstGeom prst="mathEqual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9448806" y="4513013"/>
            <a:ext cx="1959428" cy="848892"/>
          </a:xfrm>
          <a:prstGeom prst="flowChartAlternateProcess">
            <a:avLst/>
          </a:prstGeom>
          <a:blipFill>
            <a:blip r:embed="rId8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महौत्सुक्यम्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8" name="Round Diagonal Corner Rectangle 27"/>
          <p:cNvSpPr/>
          <p:nvPr/>
        </p:nvSpPr>
        <p:spPr>
          <a:xfrm>
            <a:off x="5811141" y="3444412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endParaRPr lang="en-IN" sz="3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9" name="Round Diagonal Corner Rectangle 28"/>
          <p:cNvSpPr/>
          <p:nvPr/>
        </p:nvSpPr>
        <p:spPr>
          <a:xfrm>
            <a:off x="5752651" y="4518663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endParaRPr lang="en-IN" sz="3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08039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311391" y="928541"/>
            <a:ext cx="3605665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उपसर्गादृति धातौ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Flowchart: Terminator 2"/>
          <p:cNvSpPr/>
          <p:nvPr/>
        </p:nvSpPr>
        <p:spPr>
          <a:xfrm>
            <a:off x="4311391" y="79917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वृद्धिसन्धेः सूत्रम्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22514" y="2269807"/>
            <a:ext cx="11422743" cy="137350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अकारान्ताद् आकारान्ताद्वा उपसर्गाद् ऋकारादौ धातौ परे</a:t>
            </a:r>
            <a:r>
              <a:rPr lang="sa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पूर्वपरयोः स्थाने आर् 		      इत्यैकादेशो भवति।</a:t>
            </a:r>
          </a:p>
        </p:txBody>
      </p:sp>
      <p:sp>
        <p:nvSpPr>
          <p:cNvPr id="27" name="Vertical Scroll 26"/>
          <p:cNvSpPr/>
          <p:nvPr/>
        </p:nvSpPr>
        <p:spPr>
          <a:xfrm>
            <a:off x="3984559" y="4017918"/>
            <a:ext cx="3932497" cy="633696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ऋकारः (धातोः)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</a:p>
        </p:txBody>
      </p:sp>
      <p:sp>
        <p:nvSpPr>
          <p:cNvPr id="28" name="Round Single Corner Rectangle 27"/>
          <p:cNvSpPr/>
          <p:nvPr/>
        </p:nvSpPr>
        <p:spPr>
          <a:xfrm>
            <a:off x="779011" y="5106632"/>
            <a:ext cx="134575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9" name="Round Single Corner Rectangle 28"/>
          <p:cNvSpPr/>
          <p:nvPr/>
        </p:nvSpPr>
        <p:spPr>
          <a:xfrm>
            <a:off x="2861813" y="5077604"/>
            <a:ext cx="134575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ऋच्छति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0" name="Plus 29"/>
          <p:cNvSpPr/>
          <p:nvPr/>
        </p:nvSpPr>
        <p:spPr>
          <a:xfrm>
            <a:off x="2161052" y="5292294"/>
            <a:ext cx="671733" cy="449943"/>
          </a:xfrm>
          <a:prstGeom prst="mathPlu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Equal 30"/>
          <p:cNvSpPr/>
          <p:nvPr/>
        </p:nvSpPr>
        <p:spPr>
          <a:xfrm>
            <a:off x="4458386" y="5292293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2" name="Round Diagonal Corner Rectangle 31"/>
          <p:cNvSpPr/>
          <p:nvPr/>
        </p:nvSpPr>
        <p:spPr>
          <a:xfrm>
            <a:off x="5878291" y="5128985"/>
            <a:ext cx="2336800" cy="837591"/>
          </a:xfrm>
          <a:prstGeom prst="round2Diag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3" name="Equal 32"/>
          <p:cNvSpPr/>
          <p:nvPr/>
        </p:nvSpPr>
        <p:spPr>
          <a:xfrm>
            <a:off x="8340958" y="5292292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4" name="Flowchart: Alternate Process 33"/>
          <p:cNvSpPr/>
          <p:nvPr/>
        </p:nvSpPr>
        <p:spPr>
          <a:xfrm>
            <a:off x="9506863" y="5128985"/>
            <a:ext cx="1959428" cy="848892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उपार्च्छति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5278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311391" y="899976"/>
            <a:ext cx="3605665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 सुप्यापिशलेः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Flowchart: Terminator 2"/>
          <p:cNvSpPr/>
          <p:nvPr/>
        </p:nvSpPr>
        <p:spPr>
          <a:xfrm>
            <a:off x="4311391" y="5135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वृद्धिसन्धेः सूत्रम्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22514" y="2241242"/>
            <a:ext cx="11422743" cy="137350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अवर्णान्तात् उपसर्गाद् ऋकारादौ लृकारादौ सुब्धातौ परे क्रमशःपूर्वपरयोः स्थाने </a:t>
            </a:r>
            <a:r>
              <a:rPr lang="sa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आर्, </a:t>
            </a:r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     आल् इत्यैकादेशो भवति।</a:t>
            </a:r>
          </a:p>
        </p:txBody>
      </p:sp>
      <p:sp>
        <p:nvSpPr>
          <p:cNvPr id="13" name="Vertical Scroll 12"/>
          <p:cNvSpPr/>
          <p:nvPr/>
        </p:nvSpPr>
        <p:spPr>
          <a:xfrm>
            <a:off x="3743325" y="3731165"/>
            <a:ext cx="4500563" cy="1183749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ऋकारः (सुब्धातोः)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लृकारः </a:t>
            </a:r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(सुब्धातोः)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आल् </a:t>
            </a:r>
          </a:p>
        </p:txBody>
      </p:sp>
      <p:sp>
        <p:nvSpPr>
          <p:cNvPr id="14" name="Round Single Corner Rectangle 13"/>
          <p:cNvSpPr/>
          <p:nvPr/>
        </p:nvSpPr>
        <p:spPr>
          <a:xfrm>
            <a:off x="36056" y="5063768"/>
            <a:ext cx="134575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5" name="Round Single Corner Rectangle 14"/>
          <p:cNvSpPr/>
          <p:nvPr/>
        </p:nvSpPr>
        <p:spPr>
          <a:xfrm>
            <a:off x="2118858" y="5034740"/>
            <a:ext cx="159657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ऋषभीयति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Plus 15"/>
          <p:cNvSpPr/>
          <p:nvPr/>
        </p:nvSpPr>
        <p:spPr>
          <a:xfrm>
            <a:off x="1418097" y="5249430"/>
            <a:ext cx="671733" cy="449943"/>
          </a:xfrm>
          <a:prstGeom prst="mathPlu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Equal 16"/>
          <p:cNvSpPr/>
          <p:nvPr/>
        </p:nvSpPr>
        <p:spPr>
          <a:xfrm>
            <a:off x="3715431" y="5249429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8" name="Round Diagonal Corner Rectangle 17"/>
          <p:cNvSpPr/>
          <p:nvPr/>
        </p:nvSpPr>
        <p:spPr>
          <a:xfrm>
            <a:off x="5135336" y="5086121"/>
            <a:ext cx="2336800" cy="837591"/>
          </a:xfrm>
          <a:prstGeom prst="round2Diag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9" name="Equal 18"/>
          <p:cNvSpPr/>
          <p:nvPr/>
        </p:nvSpPr>
        <p:spPr>
          <a:xfrm>
            <a:off x="7598003" y="5249428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Flowchart: Alternate Process 19"/>
          <p:cNvSpPr/>
          <p:nvPr/>
        </p:nvSpPr>
        <p:spPr>
          <a:xfrm>
            <a:off x="8763907" y="5086121"/>
            <a:ext cx="3181349" cy="848892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प्रार्षभीयति / प्रर्षभीयति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1" name="Round Single Corner Rectangle 20"/>
          <p:cNvSpPr/>
          <p:nvPr/>
        </p:nvSpPr>
        <p:spPr>
          <a:xfrm>
            <a:off x="45577" y="5959118"/>
            <a:ext cx="134575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2" name="Round Single Corner Rectangle 21"/>
          <p:cNvSpPr/>
          <p:nvPr/>
        </p:nvSpPr>
        <p:spPr>
          <a:xfrm>
            <a:off x="2128379" y="5930090"/>
            <a:ext cx="159657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लृकारीयति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Plus 22"/>
          <p:cNvSpPr/>
          <p:nvPr/>
        </p:nvSpPr>
        <p:spPr>
          <a:xfrm>
            <a:off x="1427618" y="6144780"/>
            <a:ext cx="671733" cy="449943"/>
          </a:xfrm>
          <a:prstGeom prst="mathPlu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Equal 23"/>
          <p:cNvSpPr/>
          <p:nvPr/>
        </p:nvSpPr>
        <p:spPr>
          <a:xfrm>
            <a:off x="3724952" y="6144779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5" name="Round Diagonal Corner Rectangle 24"/>
          <p:cNvSpPr/>
          <p:nvPr/>
        </p:nvSpPr>
        <p:spPr>
          <a:xfrm>
            <a:off x="5144857" y="5981471"/>
            <a:ext cx="2336800" cy="837591"/>
          </a:xfrm>
          <a:prstGeom prst="round2Diag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आल्</a:t>
            </a:r>
            <a:endParaRPr lang="en-IN" sz="3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6" name="Equal 25"/>
          <p:cNvSpPr/>
          <p:nvPr/>
        </p:nvSpPr>
        <p:spPr>
          <a:xfrm>
            <a:off x="7607524" y="6144778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8773428" y="5981471"/>
            <a:ext cx="3171827" cy="848892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उपाल्कारीयति / उपल्कारीयति</a:t>
            </a:r>
            <a:endParaRPr lang="en-IN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5242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 Single Corner Rectangle 16"/>
          <p:cNvSpPr/>
          <p:nvPr/>
        </p:nvSpPr>
        <p:spPr>
          <a:xfrm>
            <a:off x="779011" y="510569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अक्ष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Round Single Corner Rectangle 17"/>
          <p:cNvSpPr/>
          <p:nvPr/>
        </p:nvSpPr>
        <p:spPr>
          <a:xfrm>
            <a:off x="2861813" y="48152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ऊहिनी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9" name="Plus 18"/>
          <p:cNvSpPr/>
          <p:nvPr/>
        </p:nvSpPr>
        <p:spPr>
          <a:xfrm>
            <a:off x="2161052" y="696231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Equal 19"/>
          <p:cNvSpPr/>
          <p:nvPr/>
        </p:nvSpPr>
        <p:spPr>
          <a:xfrm>
            <a:off x="4458386" y="69623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Round Diagonal Corner Rectangle 20"/>
          <p:cNvSpPr/>
          <p:nvPr/>
        </p:nvSpPr>
        <p:spPr>
          <a:xfrm>
            <a:off x="5878291" y="532922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2" name="Equal 21"/>
          <p:cNvSpPr/>
          <p:nvPr/>
        </p:nvSpPr>
        <p:spPr>
          <a:xfrm>
            <a:off x="8340958" y="69622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9506863" y="53292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अक्षौहिणी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742934" y="1525671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Round Single Corner Rectangle 24"/>
          <p:cNvSpPr/>
          <p:nvPr/>
        </p:nvSpPr>
        <p:spPr>
          <a:xfrm>
            <a:off x="2825736" y="1496643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ईरः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6" name="Plus 25"/>
          <p:cNvSpPr/>
          <p:nvPr/>
        </p:nvSpPr>
        <p:spPr>
          <a:xfrm>
            <a:off x="2124975" y="1711333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Equal 26"/>
          <p:cNvSpPr/>
          <p:nvPr/>
        </p:nvSpPr>
        <p:spPr>
          <a:xfrm>
            <a:off x="4422309" y="1711332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8" name="Round Diagonal Corner Rectangle 27"/>
          <p:cNvSpPr/>
          <p:nvPr/>
        </p:nvSpPr>
        <p:spPr>
          <a:xfrm>
            <a:off x="5842214" y="1548024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9" name="Equal 28"/>
          <p:cNvSpPr/>
          <p:nvPr/>
        </p:nvSpPr>
        <p:spPr>
          <a:xfrm>
            <a:off x="8304881" y="1711331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9470786" y="1548024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स्वैरः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1" name="Round Single Corner Rectangle 30"/>
          <p:cNvSpPr/>
          <p:nvPr/>
        </p:nvSpPr>
        <p:spPr>
          <a:xfrm>
            <a:off x="722520" y="246499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2" name="Round Single Corner Rectangle 31"/>
          <p:cNvSpPr/>
          <p:nvPr/>
        </p:nvSpPr>
        <p:spPr>
          <a:xfrm>
            <a:off x="2761779" y="249040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ईरी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3" name="Plus 32"/>
          <p:cNvSpPr/>
          <p:nvPr/>
        </p:nvSpPr>
        <p:spPr>
          <a:xfrm>
            <a:off x="2079159" y="2690161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" name="Equal 33"/>
          <p:cNvSpPr/>
          <p:nvPr/>
        </p:nvSpPr>
        <p:spPr>
          <a:xfrm>
            <a:off x="4336579" y="269016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6" name="Equal 35"/>
          <p:cNvSpPr/>
          <p:nvPr/>
        </p:nvSpPr>
        <p:spPr>
          <a:xfrm>
            <a:off x="8236160" y="269016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7" name="Flowchart: Alternate Process 36"/>
          <p:cNvSpPr/>
          <p:nvPr/>
        </p:nvSpPr>
        <p:spPr>
          <a:xfrm>
            <a:off x="9385056" y="2567186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स्वैरी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8" name="Round Single Corner Rectangle 37"/>
          <p:cNvSpPr/>
          <p:nvPr/>
        </p:nvSpPr>
        <p:spPr>
          <a:xfrm>
            <a:off x="786270" y="3507771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9" name="Round Single Corner Rectangle 38"/>
          <p:cNvSpPr/>
          <p:nvPr/>
        </p:nvSpPr>
        <p:spPr>
          <a:xfrm>
            <a:off x="2803756" y="3507771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ईरिणी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0" name="Plus 39"/>
          <p:cNvSpPr/>
          <p:nvPr/>
        </p:nvSpPr>
        <p:spPr>
          <a:xfrm>
            <a:off x="2150621" y="3726081"/>
            <a:ext cx="671733" cy="449943"/>
          </a:xfrm>
          <a:prstGeom prst="mathPlus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Equal 40"/>
          <p:cNvSpPr/>
          <p:nvPr/>
        </p:nvSpPr>
        <p:spPr>
          <a:xfrm>
            <a:off x="4400329" y="3721846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2" name="Equal 41"/>
          <p:cNvSpPr/>
          <p:nvPr/>
        </p:nvSpPr>
        <p:spPr>
          <a:xfrm>
            <a:off x="8282900" y="3732935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3" name="Flowchart: Alternate Process 42"/>
          <p:cNvSpPr/>
          <p:nvPr/>
        </p:nvSpPr>
        <p:spPr>
          <a:xfrm>
            <a:off x="9448806" y="3631727"/>
            <a:ext cx="1959428" cy="848892"/>
          </a:xfrm>
          <a:prstGeom prst="flowChartAlternateProcess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स्वैरिणी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4" name="Round Diagonal Corner Rectangle 43"/>
          <p:cNvSpPr/>
          <p:nvPr/>
        </p:nvSpPr>
        <p:spPr>
          <a:xfrm>
            <a:off x="5732468" y="3544153"/>
            <a:ext cx="2505425" cy="837591"/>
          </a:xfrm>
          <a:prstGeom prst="round2DiagRect">
            <a:avLst/>
          </a:prstGeom>
          <a:blipFill>
            <a:blip r:embed="rId8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5" name="Round Single Corner Rectangle 44"/>
          <p:cNvSpPr/>
          <p:nvPr/>
        </p:nvSpPr>
        <p:spPr>
          <a:xfrm>
            <a:off x="808255" y="448362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6" name="Round Single Corner Rectangle 45"/>
          <p:cNvSpPr/>
          <p:nvPr/>
        </p:nvSpPr>
        <p:spPr>
          <a:xfrm>
            <a:off x="2825741" y="4544703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ऊहः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7" name="Plus 46"/>
          <p:cNvSpPr/>
          <p:nvPr/>
        </p:nvSpPr>
        <p:spPr>
          <a:xfrm>
            <a:off x="2124979" y="4759595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8" name="Equal 47"/>
          <p:cNvSpPr/>
          <p:nvPr/>
        </p:nvSpPr>
        <p:spPr>
          <a:xfrm>
            <a:off x="4439323" y="475959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9" name="Round Diagonal Corner Rectangle 48"/>
          <p:cNvSpPr/>
          <p:nvPr/>
        </p:nvSpPr>
        <p:spPr>
          <a:xfrm>
            <a:off x="5623819" y="4593490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0" name="Equal 49"/>
          <p:cNvSpPr/>
          <p:nvPr/>
        </p:nvSpPr>
        <p:spPr>
          <a:xfrm>
            <a:off x="8304886" y="470879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9470792" y="4629350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प्रौहः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2" name="Round Single Corner Rectangle 51"/>
          <p:cNvSpPr/>
          <p:nvPr/>
        </p:nvSpPr>
        <p:spPr>
          <a:xfrm>
            <a:off x="822549" y="542662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3" name="Round Single Corner Rectangle 52"/>
          <p:cNvSpPr/>
          <p:nvPr/>
        </p:nvSpPr>
        <p:spPr>
          <a:xfrm>
            <a:off x="2840035" y="5487696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ऊढः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4" name="Plus 53"/>
          <p:cNvSpPr/>
          <p:nvPr/>
        </p:nvSpPr>
        <p:spPr>
          <a:xfrm>
            <a:off x="2139273" y="5702588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5" name="Equal 54"/>
          <p:cNvSpPr/>
          <p:nvPr/>
        </p:nvSpPr>
        <p:spPr>
          <a:xfrm>
            <a:off x="4453617" y="5702584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6" name="Round Diagonal Corner Rectangle 55"/>
          <p:cNvSpPr/>
          <p:nvPr/>
        </p:nvSpPr>
        <p:spPr>
          <a:xfrm>
            <a:off x="5638113" y="5536483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7" name="Equal 56"/>
          <p:cNvSpPr/>
          <p:nvPr/>
        </p:nvSpPr>
        <p:spPr>
          <a:xfrm>
            <a:off x="8319180" y="565178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8" name="Flowchart: Alternate Process 57"/>
          <p:cNvSpPr/>
          <p:nvPr/>
        </p:nvSpPr>
        <p:spPr>
          <a:xfrm>
            <a:off x="9485086" y="5572343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प्रौढः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6" name="Round Diagonal Corner Rectangle 65"/>
          <p:cNvSpPr/>
          <p:nvPr/>
        </p:nvSpPr>
        <p:spPr>
          <a:xfrm>
            <a:off x="5823159" y="2543392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2456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/>
        </p:nvSpPr>
        <p:spPr>
          <a:xfrm>
            <a:off x="807801" y="5885841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दश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2854314" y="588584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ऋणम्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2141535" y="6132768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Equal 11"/>
          <p:cNvSpPr/>
          <p:nvPr/>
        </p:nvSpPr>
        <p:spPr>
          <a:xfrm>
            <a:off x="4453384" y="6132768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5720887" y="6006591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8333460" y="615370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9499366" y="6053331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दशार्णम्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807587" y="10489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2890389" y="-1855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ऊढिः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Plus 17"/>
          <p:cNvSpPr/>
          <p:nvPr/>
        </p:nvSpPr>
        <p:spPr>
          <a:xfrm>
            <a:off x="2189628" y="196151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Equal 18"/>
          <p:cNvSpPr/>
          <p:nvPr/>
        </p:nvSpPr>
        <p:spPr>
          <a:xfrm>
            <a:off x="4486962" y="19615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Round Diagonal Corner Rectangle 19"/>
          <p:cNvSpPr/>
          <p:nvPr/>
        </p:nvSpPr>
        <p:spPr>
          <a:xfrm>
            <a:off x="5906867" y="32842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1" name="Equal 20"/>
          <p:cNvSpPr/>
          <p:nvPr/>
        </p:nvSpPr>
        <p:spPr>
          <a:xfrm>
            <a:off x="8369534" y="19614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9535439" y="3284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प्रौढिः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Round Single Corner Rectangle 22"/>
          <p:cNvSpPr/>
          <p:nvPr/>
        </p:nvSpPr>
        <p:spPr>
          <a:xfrm>
            <a:off x="771510" y="1025591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2854312" y="996563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एषः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Plus 24"/>
          <p:cNvSpPr/>
          <p:nvPr/>
        </p:nvSpPr>
        <p:spPr>
          <a:xfrm>
            <a:off x="2153551" y="1211253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Equal 25"/>
          <p:cNvSpPr/>
          <p:nvPr/>
        </p:nvSpPr>
        <p:spPr>
          <a:xfrm>
            <a:off x="4450885" y="1211252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5870790" y="1047944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8" name="Equal 27"/>
          <p:cNvSpPr/>
          <p:nvPr/>
        </p:nvSpPr>
        <p:spPr>
          <a:xfrm>
            <a:off x="8333457" y="1211251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9499362" y="1047944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प्रैषः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0" name="Round Single Corner Rectangle 29"/>
          <p:cNvSpPr/>
          <p:nvPr/>
        </p:nvSpPr>
        <p:spPr>
          <a:xfrm>
            <a:off x="751096" y="196491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1" name="Round Single Corner Rectangle 30"/>
          <p:cNvSpPr/>
          <p:nvPr/>
        </p:nvSpPr>
        <p:spPr>
          <a:xfrm>
            <a:off x="2790355" y="199032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ऋणम्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2" name="Plus 31"/>
          <p:cNvSpPr/>
          <p:nvPr/>
        </p:nvSpPr>
        <p:spPr>
          <a:xfrm>
            <a:off x="2107735" y="2190081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Equal 32"/>
          <p:cNvSpPr/>
          <p:nvPr/>
        </p:nvSpPr>
        <p:spPr>
          <a:xfrm>
            <a:off x="4365155" y="219008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4" name="Equal 33"/>
          <p:cNvSpPr/>
          <p:nvPr/>
        </p:nvSpPr>
        <p:spPr>
          <a:xfrm>
            <a:off x="8264736" y="219008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5" name="Flowchart: Alternate Process 34"/>
          <p:cNvSpPr/>
          <p:nvPr/>
        </p:nvSpPr>
        <p:spPr>
          <a:xfrm>
            <a:off x="9413632" y="2067106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प्रार्णम्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6" name="Round Single Corner Rectangle 35"/>
          <p:cNvSpPr/>
          <p:nvPr/>
        </p:nvSpPr>
        <p:spPr>
          <a:xfrm>
            <a:off x="814846" y="3007691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वत्सतर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7" name="Round Single Corner Rectangle 36"/>
          <p:cNvSpPr/>
          <p:nvPr/>
        </p:nvSpPr>
        <p:spPr>
          <a:xfrm>
            <a:off x="2832332" y="3007691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ऋणम्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8" name="Plus 37"/>
          <p:cNvSpPr/>
          <p:nvPr/>
        </p:nvSpPr>
        <p:spPr>
          <a:xfrm>
            <a:off x="2179197" y="3226001"/>
            <a:ext cx="671733" cy="449943"/>
          </a:xfrm>
          <a:prstGeom prst="mathPlus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Equal 38"/>
          <p:cNvSpPr/>
          <p:nvPr/>
        </p:nvSpPr>
        <p:spPr>
          <a:xfrm>
            <a:off x="4428905" y="3221766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0" name="Equal 39"/>
          <p:cNvSpPr/>
          <p:nvPr/>
        </p:nvSpPr>
        <p:spPr>
          <a:xfrm>
            <a:off x="8311476" y="3232855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9477382" y="3131647"/>
            <a:ext cx="1959428" cy="848892"/>
          </a:xfrm>
          <a:prstGeom prst="flowChartAlternateProcess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वत्सतरार्णम्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2" name="Round Diagonal Corner Rectangle 41"/>
          <p:cNvSpPr/>
          <p:nvPr/>
        </p:nvSpPr>
        <p:spPr>
          <a:xfrm>
            <a:off x="5761044" y="3044073"/>
            <a:ext cx="2505425" cy="837591"/>
          </a:xfrm>
          <a:prstGeom prst="round2DiagRect">
            <a:avLst/>
          </a:prstGeom>
          <a:blipFill>
            <a:blip r:embed="rId8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3" name="Round Single Corner Rectangle 42"/>
          <p:cNvSpPr/>
          <p:nvPr/>
        </p:nvSpPr>
        <p:spPr>
          <a:xfrm>
            <a:off x="836831" y="398354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कम्बल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4" name="Round Single Corner Rectangle 43"/>
          <p:cNvSpPr/>
          <p:nvPr/>
        </p:nvSpPr>
        <p:spPr>
          <a:xfrm>
            <a:off x="2854317" y="4044623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ऋणम्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5" name="Plus 44"/>
          <p:cNvSpPr/>
          <p:nvPr/>
        </p:nvSpPr>
        <p:spPr>
          <a:xfrm>
            <a:off x="2153555" y="4259515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" name="Equal 45"/>
          <p:cNvSpPr/>
          <p:nvPr/>
        </p:nvSpPr>
        <p:spPr>
          <a:xfrm>
            <a:off x="4467899" y="425951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7" name="Round Diagonal Corner Rectangle 46"/>
          <p:cNvSpPr/>
          <p:nvPr/>
        </p:nvSpPr>
        <p:spPr>
          <a:xfrm>
            <a:off x="5652395" y="4093410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8" name="Equal 47"/>
          <p:cNvSpPr/>
          <p:nvPr/>
        </p:nvSpPr>
        <p:spPr>
          <a:xfrm>
            <a:off x="8333462" y="420871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9" name="Flowchart: Alternate Process 48"/>
          <p:cNvSpPr/>
          <p:nvPr/>
        </p:nvSpPr>
        <p:spPr>
          <a:xfrm>
            <a:off x="9499368" y="4129270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कम्बलार्णम्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0" name="Round Single Corner Rectangle 49"/>
          <p:cNvSpPr/>
          <p:nvPr/>
        </p:nvSpPr>
        <p:spPr>
          <a:xfrm>
            <a:off x="851125" y="492654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वसन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1" name="Round Single Corner Rectangle 50"/>
          <p:cNvSpPr/>
          <p:nvPr/>
        </p:nvSpPr>
        <p:spPr>
          <a:xfrm>
            <a:off x="2868611" y="4987616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ऋणम्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2" name="Plus 51"/>
          <p:cNvSpPr/>
          <p:nvPr/>
        </p:nvSpPr>
        <p:spPr>
          <a:xfrm>
            <a:off x="2167849" y="5202508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3" name="Equal 52"/>
          <p:cNvSpPr/>
          <p:nvPr/>
        </p:nvSpPr>
        <p:spPr>
          <a:xfrm>
            <a:off x="4482193" y="5202504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4" name="Round Diagonal Corner Rectangle 53"/>
          <p:cNvSpPr/>
          <p:nvPr/>
        </p:nvSpPr>
        <p:spPr>
          <a:xfrm>
            <a:off x="5666689" y="5036403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5" name="Equal 54"/>
          <p:cNvSpPr/>
          <p:nvPr/>
        </p:nvSpPr>
        <p:spPr>
          <a:xfrm>
            <a:off x="8347756" y="515170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9513662" y="5072263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वसनार्णम्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7" name="Round Diagonal Corner Rectangle 56"/>
          <p:cNvSpPr/>
          <p:nvPr/>
        </p:nvSpPr>
        <p:spPr>
          <a:xfrm>
            <a:off x="5851735" y="2043312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71863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ingle Corner Rectangle 1"/>
          <p:cNvSpPr/>
          <p:nvPr/>
        </p:nvSpPr>
        <p:spPr>
          <a:xfrm>
            <a:off x="807801" y="292832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दश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Round Single Corner Rectangle 2"/>
          <p:cNvSpPr/>
          <p:nvPr/>
        </p:nvSpPr>
        <p:spPr>
          <a:xfrm>
            <a:off x="2854314" y="2928319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ऋणम्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Plus 3"/>
          <p:cNvSpPr/>
          <p:nvPr/>
        </p:nvSpPr>
        <p:spPr>
          <a:xfrm>
            <a:off x="2141535" y="317524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Equal 4"/>
          <p:cNvSpPr/>
          <p:nvPr/>
        </p:nvSpPr>
        <p:spPr>
          <a:xfrm>
            <a:off x="4453384" y="317524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5720887" y="3049070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" name="Equal 6"/>
          <p:cNvSpPr/>
          <p:nvPr/>
        </p:nvSpPr>
        <p:spPr>
          <a:xfrm>
            <a:off x="8333460" y="319618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9499366" y="3095810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दशार्णः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9" name="Round Single Corner Rectangle 8"/>
          <p:cNvSpPr/>
          <p:nvPr/>
        </p:nvSpPr>
        <p:spPr>
          <a:xfrm>
            <a:off x="836831" y="1026026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कम्बल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2854317" y="1087102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ऋणम्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2153555" y="1301994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Equal 11"/>
          <p:cNvSpPr/>
          <p:nvPr/>
        </p:nvSpPr>
        <p:spPr>
          <a:xfrm>
            <a:off x="4467899" y="130199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5652395" y="1135889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8333462" y="125119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9499368" y="1171749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कम्बलार्णम्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851125" y="1969019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वसन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2868611" y="203009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ऋणम्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Plus 17"/>
          <p:cNvSpPr/>
          <p:nvPr/>
        </p:nvSpPr>
        <p:spPr>
          <a:xfrm>
            <a:off x="2167849" y="224498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Equal 18"/>
          <p:cNvSpPr/>
          <p:nvPr/>
        </p:nvSpPr>
        <p:spPr>
          <a:xfrm>
            <a:off x="4482193" y="2244983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Round Diagonal Corner Rectangle 19"/>
          <p:cNvSpPr/>
          <p:nvPr/>
        </p:nvSpPr>
        <p:spPr>
          <a:xfrm>
            <a:off x="5666689" y="2078882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1" name="Equal 20"/>
          <p:cNvSpPr/>
          <p:nvPr/>
        </p:nvSpPr>
        <p:spPr>
          <a:xfrm>
            <a:off x="8347756" y="2194184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9513662" y="211474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वसनार्णम्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Round Single Corner Rectangle 22"/>
          <p:cNvSpPr/>
          <p:nvPr/>
        </p:nvSpPr>
        <p:spPr>
          <a:xfrm>
            <a:off x="831609" y="3895112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सुख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2878122" y="3895111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ऋतः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Plus 24"/>
          <p:cNvSpPr/>
          <p:nvPr/>
        </p:nvSpPr>
        <p:spPr>
          <a:xfrm>
            <a:off x="2165343" y="4142039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Equal 25"/>
          <p:cNvSpPr/>
          <p:nvPr/>
        </p:nvSpPr>
        <p:spPr>
          <a:xfrm>
            <a:off x="4477192" y="414203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5744695" y="4015862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आर्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8" name="Equal 27"/>
          <p:cNvSpPr/>
          <p:nvPr/>
        </p:nvSpPr>
        <p:spPr>
          <a:xfrm>
            <a:off x="8357268" y="4162978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9523174" y="406260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सुखार्तः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08440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171950" y="942826"/>
            <a:ext cx="3496176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अकः सवर्णे दीर्घः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Flowchart: Terminator 2"/>
          <p:cNvSpPr/>
          <p:nvPr/>
        </p:nvSpPr>
        <p:spPr>
          <a:xfrm>
            <a:off x="4029074" y="94202"/>
            <a:ext cx="4029075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सवर्णदीर्घसन्धिः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22514" y="2284092"/>
            <a:ext cx="11422743" cy="20900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अ आ इत्येताभ्यां अ आ इत्येतयोः परयोः आकारः, इ ई इत्येताभ्याम् इ ई इत्येतयोः परयोः ईकारः, उ ऊ इत्येताभ्याम् उ ऊ इत्येतयोः परयोः ऊकारः, ऋ इत्यस्मात् ऋ लृ इत्येतयोः परयोः ॠकारः पूर्वपरयोः स्थाने एकादेशो भवति।</a:t>
            </a:r>
          </a:p>
        </p:txBody>
      </p:sp>
      <p:sp>
        <p:nvSpPr>
          <p:cNvPr id="5" name="Vertical Scroll 4"/>
          <p:cNvSpPr/>
          <p:nvPr/>
        </p:nvSpPr>
        <p:spPr>
          <a:xfrm>
            <a:off x="3585029" y="4524093"/>
            <a:ext cx="5021943" cy="2159592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आकारः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ईकारः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ऊकारः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ऋलृवर्णयोः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ॠकारः</a:t>
            </a:r>
            <a:endParaRPr lang="sa-IN" sz="2800" b="1" dirty="0">
              <a:solidFill>
                <a:schemeClr val="tx1">
                  <a:lumMod val="95000"/>
                  <a:lumOff val="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9991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Terminator 8"/>
          <p:cNvSpPr/>
          <p:nvPr/>
        </p:nvSpPr>
        <p:spPr>
          <a:xfrm>
            <a:off x="5922182" y="1275158"/>
            <a:ext cx="200025" cy="4464846"/>
          </a:xfrm>
          <a:prstGeom prst="flowChartTerminato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0026"/>
            <a:ext cx="12192000" cy="6400799"/>
          </a:xfrm>
        </p:spPr>
        <p:txBody>
          <a:bodyPr>
            <a:normAutofit/>
          </a:bodyPr>
          <a:lstStyle/>
          <a:p>
            <a:endParaRPr lang="sa-IN" dirty="0" smtClean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endParaRPr lang="sa-IN" dirty="0" smtClean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endParaRPr lang="sa-IN" dirty="0" smtClean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endParaRPr lang="en-IN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972064" y="871535"/>
            <a:ext cx="2100262" cy="6715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भूमिका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957784" y="1750217"/>
            <a:ext cx="2100262" cy="6715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सन्धिः</a:t>
            </a:r>
            <a:endParaRPr lang="sa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57784" y="2628899"/>
            <a:ext cx="2100262" cy="6715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सन्धिभेदाः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972064" y="3507581"/>
            <a:ext cx="2100262" cy="6715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स्वरसन्धिः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972064" y="4386263"/>
            <a:ext cx="2100262" cy="6715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व्यञ्जनसन्धिः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957784" y="5264945"/>
            <a:ext cx="2100262" cy="6715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विसर्गसन्धिः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096206" y="868722"/>
            <a:ext cx="1871667" cy="3000421"/>
            <a:chOff x="8415334" y="900110"/>
            <a:chExt cx="1871667" cy="3000421"/>
          </a:xfrm>
        </p:grpSpPr>
        <p:sp>
          <p:nvSpPr>
            <p:cNvPr id="10" name="Flowchart: Terminator 9">
              <a:hlinkClick r:id="rId2" action="ppaction://hlinkpres?slideindex=1&amp;slidetitle="/>
            </p:cNvPr>
            <p:cNvSpPr/>
            <p:nvPr/>
          </p:nvSpPr>
          <p:spPr>
            <a:xfrm>
              <a:off x="8415338" y="900110"/>
              <a:ext cx="1871663" cy="557209"/>
            </a:xfrm>
            <a:prstGeom prst="flowChartTerminato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वर्णः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11" name="Flowchart: Terminator 10"/>
            <p:cNvSpPr/>
            <p:nvPr/>
          </p:nvSpPr>
          <p:spPr>
            <a:xfrm>
              <a:off x="8415337" y="1510913"/>
              <a:ext cx="1871663" cy="557209"/>
            </a:xfrm>
            <a:prstGeom prst="flowChartTerminato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वर्णविभागः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12" name="Flowchart: Terminator 11"/>
            <p:cNvSpPr/>
            <p:nvPr/>
          </p:nvSpPr>
          <p:spPr>
            <a:xfrm>
              <a:off x="8415334" y="2121716"/>
              <a:ext cx="1871663" cy="557209"/>
            </a:xfrm>
            <a:prstGeom prst="flowChartTerminato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वर्णस्थानम्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13" name="Flowchart: Terminator 12"/>
            <p:cNvSpPr/>
            <p:nvPr/>
          </p:nvSpPr>
          <p:spPr>
            <a:xfrm>
              <a:off x="8415334" y="2732519"/>
              <a:ext cx="1871663" cy="557209"/>
            </a:xfrm>
            <a:prstGeom prst="flowChartTerminato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प्रयत्त्नज्ञानम्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14" name="Flowchart: Terminator 13"/>
            <p:cNvSpPr/>
            <p:nvPr/>
          </p:nvSpPr>
          <p:spPr>
            <a:xfrm>
              <a:off x="8415334" y="3343322"/>
              <a:ext cx="1871663" cy="557209"/>
            </a:xfrm>
            <a:prstGeom prst="flowChartTerminato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प्रत्याहारज्ञानम्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101038" y="3507581"/>
            <a:ext cx="3796744" cy="2389618"/>
            <a:chOff x="8429627" y="1428754"/>
            <a:chExt cx="3796744" cy="2389618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8" name="Flowchart: Terminator 17">
              <a:hlinkClick r:id="rId3" action="ppaction://hlinksldjump"/>
            </p:cNvPr>
            <p:cNvSpPr/>
            <p:nvPr/>
          </p:nvSpPr>
          <p:spPr>
            <a:xfrm>
              <a:off x="8429631" y="142875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यण्सन्धिः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19" name="Flowchart: Terminator 18"/>
            <p:cNvSpPr/>
            <p:nvPr/>
          </p:nvSpPr>
          <p:spPr>
            <a:xfrm>
              <a:off x="8429630" y="2039557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अयादिसन्धिः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20" name="Flowchart: Terminator 19"/>
            <p:cNvSpPr/>
            <p:nvPr/>
          </p:nvSpPr>
          <p:spPr>
            <a:xfrm>
              <a:off x="8429627" y="2650360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गुणसन्धिः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21" name="Flowchart: Terminator 20"/>
            <p:cNvSpPr/>
            <p:nvPr/>
          </p:nvSpPr>
          <p:spPr>
            <a:xfrm>
              <a:off x="8429627" y="3261163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वृद्धिसन्धिः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22" name="Flowchart: Terminator 21"/>
            <p:cNvSpPr/>
            <p:nvPr/>
          </p:nvSpPr>
          <p:spPr>
            <a:xfrm>
              <a:off x="10354708" y="2654438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सवर्णदीर्घसन्धिः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24" name="Flowchart: Terminator 23"/>
            <p:cNvSpPr/>
            <p:nvPr/>
          </p:nvSpPr>
          <p:spPr>
            <a:xfrm>
              <a:off x="10325119" y="143827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पूर्वरूपसन्धिः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25" name="Flowchart: Terminator 24"/>
            <p:cNvSpPr/>
            <p:nvPr/>
          </p:nvSpPr>
          <p:spPr>
            <a:xfrm>
              <a:off x="10339386" y="2045876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पररूपसन्धिः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34" name="Flowchart: Terminator 33"/>
            <p:cNvSpPr/>
            <p:nvPr/>
          </p:nvSpPr>
          <p:spPr>
            <a:xfrm>
              <a:off x="10354708" y="3261163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प्रकृतिभावसन्धिः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146604" y="1251343"/>
            <a:ext cx="3781422" cy="3606620"/>
            <a:chOff x="8429627" y="1428754"/>
            <a:chExt cx="3781422" cy="36066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6" name="Flowchart: Terminator 35"/>
            <p:cNvSpPr/>
            <p:nvPr/>
          </p:nvSpPr>
          <p:spPr>
            <a:xfrm>
              <a:off x="8429631" y="142875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श्चुत्वसन्धिः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37" name="Flowchart: Terminator 36"/>
            <p:cNvSpPr/>
            <p:nvPr/>
          </p:nvSpPr>
          <p:spPr>
            <a:xfrm>
              <a:off x="8429630" y="2039557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जश्त्वसन्धिः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38" name="Flowchart: Terminator 37"/>
            <p:cNvSpPr/>
            <p:nvPr/>
          </p:nvSpPr>
          <p:spPr>
            <a:xfrm>
              <a:off x="8429627" y="2650360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अनुनासिकसन्धिः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39" name="Flowchart: Terminator 38"/>
            <p:cNvSpPr/>
            <p:nvPr/>
          </p:nvSpPr>
          <p:spPr>
            <a:xfrm>
              <a:off x="8429627" y="3261163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परसवर्णसन्धिः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40" name="Flowchart: Terminator 39"/>
            <p:cNvSpPr/>
            <p:nvPr/>
          </p:nvSpPr>
          <p:spPr>
            <a:xfrm>
              <a:off x="8429627" y="3871966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ङमुडागमसन्धिः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41" name="Flowchart: Terminator 40"/>
            <p:cNvSpPr/>
            <p:nvPr/>
          </p:nvSpPr>
          <p:spPr>
            <a:xfrm>
              <a:off x="10325119" y="143827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ष्टुत्वसन्धिः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42" name="Flowchart: Terminator 41"/>
            <p:cNvSpPr/>
            <p:nvPr/>
          </p:nvSpPr>
          <p:spPr>
            <a:xfrm>
              <a:off x="10301290" y="204314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चर्त्वसन्धिः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43" name="Flowchart: Terminator 42"/>
            <p:cNvSpPr/>
            <p:nvPr/>
          </p:nvSpPr>
          <p:spPr>
            <a:xfrm>
              <a:off x="10339386" y="268131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अनुस्वारसन्धिः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45" name="Flowchart: Terminator 44"/>
            <p:cNvSpPr/>
            <p:nvPr/>
          </p:nvSpPr>
          <p:spPr>
            <a:xfrm>
              <a:off x="10339385" y="328618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पूर्वसवर्णसन्धिः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46" name="Flowchart: Terminator 45"/>
            <p:cNvSpPr/>
            <p:nvPr/>
          </p:nvSpPr>
          <p:spPr>
            <a:xfrm>
              <a:off x="10325119" y="387606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छत्वसन्धिः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47" name="Flowchart: Terminator 46"/>
            <p:cNvSpPr/>
            <p:nvPr/>
          </p:nvSpPr>
          <p:spPr>
            <a:xfrm>
              <a:off x="9278306" y="4478165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तुगागमसन्धिः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166944" y="4145759"/>
            <a:ext cx="3781422" cy="1778815"/>
            <a:chOff x="8429627" y="1428754"/>
            <a:chExt cx="3781422" cy="1778815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48" name="Flowchart: Terminator 47"/>
            <p:cNvSpPr/>
            <p:nvPr/>
          </p:nvSpPr>
          <p:spPr>
            <a:xfrm>
              <a:off x="8429631" y="142875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सकारविधिः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49" name="Flowchart: Terminator 48"/>
            <p:cNvSpPr/>
            <p:nvPr/>
          </p:nvSpPr>
          <p:spPr>
            <a:xfrm>
              <a:off x="8429630" y="2039557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विसर्गलोपः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50" name="Flowchart: Terminator 49"/>
            <p:cNvSpPr/>
            <p:nvPr/>
          </p:nvSpPr>
          <p:spPr>
            <a:xfrm>
              <a:off x="8429627" y="2650360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जिह्वामूलीयः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53" name="Flowchart: Terminator 52"/>
            <p:cNvSpPr/>
            <p:nvPr/>
          </p:nvSpPr>
          <p:spPr>
            <a:xfrm>
              <a:off x="10325119" y="1438274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रेफविधिः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54" name="Flowchart: Terminator 53"/>
            <p:cNvSpPr/>
            <p:nvPr/>
          </p:nvSpPr>
          <p:spPr>
            <a:xfrm>
              <a:off x="10339386" y="2045876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उत्त्वविधिः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  <p:sp>
          <p:nvSpPr>
            <p:cNvPr id="55" name="Flowchart: Terminator 54"/>
            <p:cNvSpPr/>
            <p:nvPr/>
          </p:nvSpPr>
          <p:spPr>
            <a:xfrm>
              <a:off x="10339386" y="2650360"/>
              <a:ext cx="1871663" cy="557209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a-IN" sz="2400" b="1" dirty="0" smtClean="0">
                  <a:solidFill>
                    <a:schemeClr val="tx1"/>
                  </a:solidFill>
                  <a:latin typeface="Kokila" panose="020B0604020202020204" pitchFamily="34" charset="0"/>
                  <a:cs typeface="Kokila" panose="020B0604020202020204" pitchFamily="34" charset="0"/>
                </a:rPr>
                <a:t>उपध्मानीयः</a:t>
              </a:r>
              <a:endParaRPr lang="en-IN" sz="2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endParaRPr>
            </a:p>
          </p:txBody>
        </p:sp>
      </p:grpSp>
      <p:sp>
        <p:nvSpPr>
          <p:cNvPr id="51" name="Explosion 1 50"/>
          <p:cNvSpPr/>
          <p:nvPr/>
        </p:nvSpPr>
        <p:spPr>
          <a:xfrm>
            <a:off x="8708424" y="5759571"/>
            <a:ext cx="3483576" cy="1057275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  <a:hlinkClick r:id="rId4" action="ppaction://hlinksldjump"/>
              </a:rPr>
              <a:t>विषयानुक्रमणिका</a:t>
            </a:r>
            <a:endParaRPr lang="en-IN" sz="2800" dirty="0">
              <a:solidFill>
                <a:schemeClr val="tx1">
                  <a:lumMod val="95000"/>
                  <a:lumOff val="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45923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ingle Corner Rectangle 1"/>
          <p:cNvSpPr/>
          <p:nvPr/>
        </p:nvSpPr>
        <p:spPr>
          <a:xfrm>
            <a:off x="807801" y="3214079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Round Single Corner Rectangle 2"/>
          <p:cNvSpPr/>
          <p:nvPr/>
        </p:nvSpPr>
        <p:spPr>
          <a:xfrm>
            <a:off x="2854314" y="3214078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अभ्यासः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Plus 3"/>
          <p:cNvSpPr/>
          <p:nvPr/>
        </p:nvSpPr>
        <p:spPr>
          <a:xfrm>
            <a:off x="2141535" y="3461006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Equal 4"/>
          <p:cNvSpPr/>
          <p:nvPr/>
        </p:nvSpPr>
        <p:spPr>
          <a:xfrm>
            <a:off x="4453384" y="346100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5720887" y="3334829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" name="Equal 6"/>
          <p:cNvSpPr/>
          <p:nvPr/>
        </p:nvSpPr>
        <p:spPr>
          <a:xfrm>
            <a:off x="8333460" y="348194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9499366" y="3381569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विद्याभ्यासः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9" name="Round Single Corner Rectangle 8"/>
          <p:cNvSpPr/>
          <p:nvPr/>
        </p:nvSpPr>
        <p:spPr>
          <a:xfrm>
            <a:off x="836831" y="131178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परम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2854317" y="1372861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अर्थः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2153555" y="1587753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Equal 11"/>
          <p:cNvSpPr/>
          <p:nvPr/>
        </p:nvSpPr>
        <p:spPr>
          <a:xfrm>
            <a:off x="4467899" y="158774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5652395" y="1421648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8333462" y="153695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9499368" y="1457508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परमार्थः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851125" y="2254778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देव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2868611" y="231585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आलयः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Plus 17"/>
          <p:cNvSpPr/>
          <p:nvPr/>
        </p:nvSpPr>
        <p:spPr>
          <a:xfrm>
            <a:off x="2167849" y="2530746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Equal 18"/>
          <p:cNvSpPr/>
          <p:nvPr/>
        </p:nvSpPr>
        <p:spPr>
          <a:xfrm>
            <a:off x="4482193" y="253074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Round Diagonal Corner Rectangle 19"/>
          <p:cNvSpPr/>
          <p:nvPr/>
        </p:nvSpPr>
        <p:spPr>
          <a:xfrm>
            <a:off x="5666689" y="2364641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1" name="Equal 20"/>
          <p:cNvSpPr/>
          <p:nvPr/>
        </p:nvSpPr>
        <p:spPr>
          <a:xfrm>
            <a:off x="8347756" y="2479943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9513662" y="2400501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देवालयः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Round Single Corner Rectangle 22"/>
          <p:cNvSpPr/>
          <p:nvPr/>
        </p:nvSpPr>
        <p:spPr>
          <a:xfrm>
            <a:off x="831609" y="4180871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2878122" y="418087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आलयः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Plus 24"/>
          <p:cNvSpPr/>
          <p:nvPr/>
        </p:nvSpPr>
        <p:spPr>
          <a:xfrm>
            <a:off x="2165343" y="4427798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Equal 25"/>
          <p:cNvSpPr/>
          <p:nvPr/>
        </p:nvSpPr>
        <p:spPr>
          <a:xfrm>
            <a:off x="4477192" y="4427798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5744695" y="4301621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8" name="Equal 27"/>
          <p:cNvSpPr/>
          <p:nvPr/>
        </p:nvSpPr>
        <p:spPr>
          <a:xfrm>
            <a:off x="8357268" y="444873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9523174" y="4348361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विद्यालयः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49571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ingle Corner Rectangle 1"/>
          <p:cNvSpPr/>
          <p:nvPr/>
        </p:nvSpPr>
        <p:spPr>
          <a:xfrm>
            <a:off x="636345" y="329980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पृथिवी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Round Single Corner Rectangle 2"/>
          <p:cNvSpPr/>
          <p:nvPr/>
        </p:nvSpPr>
        <p:spPr>
          <a:xfrm>
            <a:off x="2682858" y="329980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इन्दुः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Plus 3"/>
          <p:cNvSpPr/>
          <p:nvPr/>
        </p:nvSpPr>
        <p:spPr>
          <a:xfrm>
            <a:off x="1970079" y="3546732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Equal 4"/>
          <p:cNvSpPr/>
          <p:nvPr/>
        </p:nvSpPr>
        <p:spPr>
          <a:xfrm>
            <a:off x="4281928" y="354673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5549431" y="3420555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" name="Equal 6"/>
          <p:cNvSpPr/>
          <p:nvPr/>
        </p:nvSpPr>
        <p:spPr>
          <a:xfrm>
            <a:off x="8162004" y="356767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9327910" y="3467295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पृथिवीन्दुः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9" name="Round Single Corner Rectangle 8"/>
          <p:cNvSpPr/>
          <p:nvPr/>
        </p:nvSpPr>
        <p:spPr>
          <a:xfrm>
            <a:off x="665375" y="1397511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कवि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2682861" y="145858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इन्द्रः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1982099" y="1673479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Equal 11"/>
          <p:cNvSpPr/>
          <p:nvPr/>
        </p:nvSpPr>
        <p:spPr>
          <a:xfrm>
            <a:off x="4296443" y="167347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5538991" y="1460193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8162006" y="162267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9327912" y="1543234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कवीन्द्रः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679669" y="234050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कवि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2697155" y="240158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ईश्वरः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Plus 17"/>
          <p:cNvSpPr/>
          <p:nvPr/>
        </p:nvSpPr>
        <p:spPr>
          <a:xfrm>
            <a:off x="1996393" y="2616472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Equal 18"/>
          <p:cNvSpPr/>
          <p:nvPr/>
        </p:nvSpPr>
        <p:spPr>
          <a:xfrm>
            <a:off x="4310737" y="2616468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Round Diagonal Corner Rectangle 19"/>
          <p:cNvSpPr/>
          <p:nvPr/>
        </p:nvSpPr>
        <p:spPr>
          <a:xfrm>
            <a:off x="5495233" y="2450367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1" name="Equal 20"/>
          <p:cNvSpPr/>
          <p:nvPr/>
        </p:nvSpPr>
        <p:spPr>
          <a:xfrm>
            <a:off x="8176300" y="256566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9342206" y="2486227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कवीश्वरः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Round Single Corner Rectangle 22"/>
          <p:cNvSpPr/>
          <p:nvPr/>
        </p:nvSpPr>
        <p:spPr>
          <a:xfrm>
            <a:off x="660153" y="426659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मही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2706666" y="4266596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ईशः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Plus 24"/>
          <p:cNvSpPr/>
          <p:nvPr/>
        </p:nvSpPr>
        <p:spPr>
          <a:xfrm>
            <a:off x="1993887" y="4513524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Equal 25"/>
          <p:cNvSpPr/>
          <p:nvPr/>
        </p:nvSpPr>
        <p:spPr>
          <a:xfrm>
            <a:off x="4305736" y="4513524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5573239" y="4387347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8" name="Equal 27"/>
          <p:cNvSpPr/>
          <p:nvPr/>
        </p:nvSpPr>
        <p:spPr>
          <a:xfrm>
            <a:off x="8185812" y="4534463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9351718" y="4434087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महीशः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7629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ingle Corner Rectangle 1"/>
          <p:cNvSpPr/>
          <p:nvPr/>
        </p:nvSpPr>
        <p:spPr>
          <a:xfrm>
            <a:off x="636345" y="329980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वधू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Round Single Corner Rectangle 2"/>
          <p:cNvSpPr/>
          <p:nvPr/>
        </p:nvSpPr>
        <p:spPr>
          <a:xfrm>
            <a:off x="2682858" y="329980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उत्साहः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Plus 3"/>
          <p:cNvSpPr/>
          <p:nvPr/>
        </p:nvSpPr>
        <p:spPr>
          <a:xfrm>
            <a:off x="1970079" y="3546732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Equal 4"/>
          <p:cNvSpPr/>
          <p:nvPr/>
        </p:nvSpPr>
        <p:spPr>
          <a:xfrm>
            <a:off x="4281928" y="354673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5549431" y="3420555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" name="Equal 6"/>
          <p:cNvSpPr/>
          <p:nvPr/>
        </p:nvSpPr>
        <p:spPr>
          <a:xfrm>
            <a:off x="8162004" y="356767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9327910" y="3467295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वधूत्साहः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9" name="Round Single Corner Rectangle 8"/>
          <p:cNvSpPr/>
          <p:nvPr/>
        </p:nvSpPr>
        <p:spPr>
          <a:xfrm>
            <a:off x="665375" y="1397511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भानु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2682861" y="145858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उदयः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1982099" y="1673479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Equal 11"/>
          <p:cNvSpPr/>
          <p:nvPr/>
        </p:nvSpPr>
        <p:spPr>
          <a:xfrm>
            <a:off x="4296443" y="167347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5538991" y="1460193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8162006" y="162267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9327912" y="1543234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भानूदयः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679669" y="234050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साधु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2697155" y="240158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ऊचुः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Plus 17"/>
          <p:cNvSpPr/>
          <p:nvPr/>
        </p:nvSpPr>
        <p:spPr>
          <a:xfrm>
            <a:off x="1996393" y="2616472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Equal 18"/>
          <p:cNvSpPr/>
          <p:nvPr/>
        </p:nvSpPr>
        <p:spPr>
          <a:xfrm>
            <a:off x="4310737" y="2616468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Round Diagonal Corner Rectangle 19"/>
          <p:cNvSpPr/>
          <p:nvPr/>
        </p:nvSpPr>
        <p:spPr>
          <a:xfrm>
            <a:off x="5495233" y="2450367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1" name="Equal 20"/>
          <p:cNvSpPr/>
          <p:nvPr/>
        </p:nvSpPr>
        <p:spPr>
          <a:xfrm>
            <a:off x="8176300" y="256566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9342206" y="2486227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साधूचुः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Round Single Corner Rectangle 22"/>
          <p:cNvSpPr/>
          <p:nvPr/>
        </p:nvSpPr>
        <p:spPr>
          <a:xfrm>
            <a:off x="660153" y="426659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वधू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2706666" y="4266596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ऊर्मिका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Plus 24"/>
          <p:cNvSpPr/>
          <p:nvPr/>
        </p:nvSpPr>
        <p:spPr>
          <a:xfrm>
            <a:off x="1993887" y="4513524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Equal 25"/>
          <p:cNvSpPr/>
          <p:nvPr/>
        </p:nvSpPr>
        <p:spPr>
          <a:xfrm>
            <a:off x="4305736" y="4513524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5573239" y="4387347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8" name="Equal 27"/>
          <p:cNvSpPr/>
          <p:nvPr/>
        </p:nvSpPr>
        <p:spPr>
          <a:xfrm>
            <a:off x="8185812" y="4534463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9351718" y="4434087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वधूर्मिका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3134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/>
        </p:nvSpPr>
        <p:spPr>
          <a:xfrm>
            <a:off x="665375" y="228334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पितृ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2682861" y="2344423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ऋणम्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1982099" y="2559315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Equal 11"/>
          <p:cNvSpPr/>
          <p:nvPr/>
        </p:nvSpPr>
        <p:spPr>
          <a:xfrm>
            <a:off x="4296443" y="255931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5538991" y="2346029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ॠ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8162006" y="250851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9327912" y="2429070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पितॄणम्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679669" y="322634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होतृ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2697155" y="3287416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लृकारः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Plus 17"/>
          <p:cNvSpPr/>
          <p:nvPr/>
        </p:nvSpPr>
        <p:spPr>
          <a:xfrm>
            <a:off x="1996393" y="3502308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Equal 18"/>
          <p:cNvSpPr/>
          <p:nvPr/>
        </p:nvSpPr>
        <p:spPr>
          <a:xfrm>
            <a:off x="4310737" y="3502304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Round Diagonal Corner Rectangle 19"/>
          <p:cNvSpPr/>
          <p:nvPr/>
        </p:nvSpPr>
        <p:spPr>
          <a:xfrm>
            <a:off x="5495233" y="3336203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ॠ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1" name="Equal 20"/>
          <p:cNvSpPr/>
          <p:nvPr/>
        </p:nvSpPr>
        <p:spPr>
          <a:xfrm>
            <a:off x="8176300" y="345150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9342206" y="3372063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होतॄकारः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1362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4311391" y="899976"/>
            <a:ext cx="3605665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एङः पदान्तादति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4311391" y="5135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पूर्वरूपसन्धेः सूत्रम्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2514" y="2241242"/>
            <a:ext cx="11422743" cy="137350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पदान्ताद्  एकाराद् अकारे परे एकारः, पदान्ताद् ओकाराद् अकारे परे ओकारश्च 	  	     पूर्वपरयोः स्थाने एकादेशो भवति।</a:t>
            </a:r>
          </a:p>
        </p:txBody>
      </p:sp>
      <p:sp>
        <p:nvSpPr>
          <p:cNvPr id="7" name="Vertical Scroll 6"/>
          <p:cNvSpPr/>
          <p:nvPr/>
        </p:nvSpPr>
        <p:spPr>
          <a:xfrm>
            <a:off x="3743325" y="3731165"/>
            <a:ext cx="4500563" cy="1183749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एकारः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अकारः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एकारः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ओकारः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अकारः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ओकारः </a:t>
            </a:r>
          </a:p>
        </p:txBody>
      </p:sp>
      <p:sp>
        <p:nvSpPr>
          <p:cNvPr id="8" name="Round Single Corner Rectangle 7"/>
          <p:cNvSpPr/>
          <p:nvPr/>
        </p:nvSpPr>
        <p:spPr>
          <a:xfrm>
            <a:off x="36056" y="5063768"/>
            <a:ext cx="134575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अन्ते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9" name="Round Single Corner Rectangle 8"/>
          <p:cNvSpPr/>
          <p:nvPr/>
        </p:nvSpPr>
        <p:spPr>
          <a:xfrm>
            <a:off x="2118858" y="5034740"/>
            <a:ext cx="159657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अपि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Plus 9"/>
          <p:cNvSpPr/>
          <p:nvPr/>
        </p:nvSpPr>
        <p:spPr>
          <a:xfrm>
            <a:off x="1418097" y="5249430"/>
            <a:ext cx="671733" cy="449943"/>
          </a:xfrm>
          <a:prstGeom prst="mathPlu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Equal 10"/>
          <p:cNvSpPr/>
          <p:nvPr/>
        </p:nvSpPr>
        <p:spPr>
          <a:xfrm>
            <a:off x="3715431" y="5249429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2" name="Round Diagonal Corner Rectangle 11"/>
          <p:cNvSpPr/>
          <p:nvPr/>
        </p:nvSpPr>
        <p:spPr>
          <a:xfrm>
            <a:off x="5135336" y="5086121"/>
            <a:ext cx="2336800" cy="837591"/>
          </a:xfrm>
          <a:prstGeom prst="round2Diag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3" name="Equal 12"/>
          <p:cNvSpPr/>
          <p:nvPr/>
        </p:nvSpPr>
        <p:spPr>
          <a:xfrm>
            <a:off x="7598003" y="5249428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8763907" y="5086121"/>
            <a:ext cx="3181349" cy="848892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अन्तेपि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5" name="Round Single Corner Rectangle 14"/>
          <p:cNvSpPr/>
          <p:nvPr/>
        </p:nvSpPr>
        <p:spPr>
          <a:xfrm>
            <a:off x="45577" y="5959118"/>
            <a:ext cx="134575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सो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2128379" y="5930090"/>
            <a:ext cx="159657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अयम्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Plus 16"/>
          <p:cNvSpPr/>
          <p:nvPr/>
        </p:nvSpPr>
        <p:spPr>
          <a:xfrm>
            <a:off x="1427618" y="6144780"/>
            <a:ext cx="671733" cy="449943"/>
          </a:xfrm>
          <a:prstGeom prst="mathPlu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Equal 17"/>
          <p:cNvSpPr/>
          <p:nvPr/>
        </p:nvSpPr>
        <p:spPr>
          <a:xfrm>
            <a:off x="3724952" y="6144779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9" name="Round Diagonal Corner Rectangle 18"/>
          <p:cNvSpPr/>
          <p:nvPr/>
        </p:nvSpPr>
        <p:spPr>
          <a:xfrm>
            <a:off x="5144857" y="5981471"/>
            <a:ext cx="2336800" cy="837591"/>
          </a:xfrm>
          <a:prstGeom prst="round2Diag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endParaRPr lang="en-IN" sz="3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0" name="Equal 19"/>
          <p:cNvSpPr/>
          <p:nvPr/>
        </p:nvSpPr>
        <p:spPr>
          <a:xfrm>
            <a:off x="7607524" y="6144778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8773428" y="5981471"/>
            <a:ext cx="3171827" cy="848892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सोयम्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279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 Single Corner Rectangle 16"/>
          <p:cNvSpPr/>
          <p:nvPr/>
        </p:nvSpPr>
        <p:spPr>
          <a:xfrm>
            <a:off x="779011" y="1982189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गो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Round Single Corner Rectangle 17"/>
          <p:cNvSpPr/>
          <p:nvPr/>
        </p:nvSpPr>
        <p:spPr>
          <a:xfrm>
            <a:off x="2861813" y="195314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अग्रम्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9" name="Plus 18"/>
          <p:cNvSpPr/>
          <p:nvPr/>
        </p:nvSpPr>
        <p:spPr>
          <a:xfrm>
            <a:off x="2161052" y="2167851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Equal 19"/>
          <p:cNvSpPr/>
          <p:nvPr/>
        </p:nvSpPr>
        <p:spPr>
          <a:xfrm>
            <a:off x="4458386" y="216785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Round Diagonal Corner Rectangle 20"/>
          <p:cNvSpPr/>
          <p:nvPr/>
        </p:nvSpPr>
        <p:spPr>
          <a:xfrm>
            <a:off x="5878291" y="2004542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 / अव</a:t>
            </a:r>
            <a:endParaRPr lang="en-IN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2" name="Equal 21"/>
          <p:cNvSpPr/>
          <p:nvPr/>
        </p:nvSpPr>
        <p:spPr>
          <a:xfrm>
            <a:off x="8340958" y="216784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9506863" y="200454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गोग्रम् / गवाग्रम्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742934" y="2997291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गो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Round Single Corner Rectangle 24"/>
          <p:cNvSpPr/>
          <p:nvPr/>
        </p:nvSpPr>
        <p:spPr>
          <a:xfrm>
            <a:off x="2825736" y="2968263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अक्षः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6" name="Plus 25"/>
          <p:cNvSpPr/>
          <p:nvPr/>
        </p:nvSpPr>
        <p:spPr>
          <a:xfrm>
            <a:off x="2124975" y="3182953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Equal 26"/>
          <p:cNvSpPr/>
          <p:nvPr/>
        </p:nvSpPr>
        <p:spPr>
          <a:xfrm>
            <a:off x="4422309" y="3182952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8" name="Round Diagonal Corner Rectangle 27"/>
          <p:cNvSpPr/>
          <p:nvPr/>
        </p:nvSpPr>
        <p:spPr>
          <a:xfrm>
            <a:off x="5842214" y="3019644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9" name="Equal 28"/>
          <p:cNvSpPr/>
          <p:nvPr/>
        </p:nvSpPr>
        <p:spPr>
          <a:xfrm>
            <a:off x="8304881" y="3182951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9470786" y="3019644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गवाक्षः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1" name="Round Single Corner Rectangle 30"/>
          <p:cNvSpPr/>
          <p:nvPr/>
        </p:nvSpPr>
        <p:spPr>
          <a:xfrm>
            <a:off x="722520" y="393661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गो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2" name="Round Single Corner Rectangle 31"/>
          <p:cNvSpPr/>
          <p:nvPr/>
        </p:nvSpPr>
        <p:spPr>
          <a:xfrm>
            <a:off x="2761779" y="396202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इन्द्रः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3" name="Plus 32"/>
          <p:cNvSpPr/>
          <p:nvPr/>
        </p:nvSpPr>
        <p:spPr>
          <a:xfrm>
            <a:off x="2079159" y="4161781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" name="Equal 33"/>
          <p:cNvSpPr/>
          <p:nvPr/>
        </p:nvSpPr>
        <p:spPr>
          <a:xfrm>
            <a:off x="4336579" y="416178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6" name="Equal 35"/>
          <p:cNvSpPr/>
          <p:nvPr/>
        </p:nvSpPr>
        <p:spPr>
          <a:xfrm>
            <a:off x="8236160" y="416178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7" name="Flowchart: Alternate Process 36"/>
          <p:cNvSpPr/>
          <p:nvPr/>
        </p:nvSpPr>
        <p:spPr>
          <a:xfrm>
            <a:off x="9385056" y="4038806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गवेन्द्रः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6" name="Round Diagonal Corner Rectangle 65"/>
          <p:cNvSpPr/>
          <p:nvPr/>
        </p:nvSpPr>
        <p:spPr>
          <a:xfrm>
            <a:off x="5823159" y="4015012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4338" y="5314950"/>
            <a:ext cx="11051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a-IN" sz="3600" b="1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गो </a:t>
            </a:r>
            <a:r>
              <a:rPr lang="en-IN" sz="3600" b="1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अग्रम् </a:t>
            </a:r>
            <a:r>
              <a:rPr lang="en-IN" sz="3600" b="1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गोअग्रम्, गोऽग्रम्, गवाग्रम् इति रूपत्रयं भवति।</a:t>
            </a:r>
            <a:endParaRPr lang="en-IN" sz="3600" b="1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691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4311391" y="899976"/>
            <a:ext cx="3605665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एङि पररूपम्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4311391" y="5135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पररूपसन्धेः सूत्रम्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2514" y="2241242"/>
            <a:ext cx="11422743" cy="137350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अवर्णान्तादुपसर्गात् एकारादौ धातौ परे एकारः, ओकारादौ धातौ परे ओकारः 	 	     पूर्वपरयोः स्थाने एकादेशो भवति।</a:t>
            </a:r>
          </a:p>
        </p:txBody>
      </p:sp>
      <p:sp>
        <p:nvSpPr>
          <p:cNvPr id="7" name="Vertical Scroll 6"/>
          <p:cNvSpPr/>
          <p:nvPr/>
        </p:nvSpPr>
        <p:spPr>
          <a:xfrm>
            <a:off x="3743325" y="3731165"/>
            <a:ext cx="4500563" cy="1183749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एकारः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एकारः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ओकारः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ओकारः </a:t>
            </a:r>
          </a:p>
        </p:txBody>
      </p:sp>
      <p:sp>
        <p:nvSpPr>
          <p:cNvPr id="8" name="Round Single Corner Rectangle 7"/>
          <p:cNvSpPr/>
          <p:nvPr/>
        </p:nvSpPr>
        <p:spPr>
          <a:xfrm>
            <a:off x="36056" y="5063768"/>
            <a:ext cx="134575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9" name="Round Single Corner Rectangle 8"/>
          <p:cNvSpPr/>
          <p:nvPr/>
        </p:nvSpPr>
        <p:spPr>
          <a:xfrm>
            <a:off x="2118858" y="5034740"/>
            <a:ext cx="159657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एजते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Plus 9"/>
          <p:cNvSpPr/>
          <p:nvPr/>
        </p:nvSpPr>
        <p:spPr>
          <a:xfrm>
            <a:off x="1418097" y="5249430"/>
            <a:ext cx="671733" cy="449943"/>
          </a:xfrm>
          <a:prstGeom prst="mathPlu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Equal 10"/>
          <p:cNvSpPr/>
          <p:nvPr/>
        </p:nvSpPr>
        <p:spPr>
          <a:xfrm>
            <a:off x="3715431" y="5249429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2" name="Round Diagonal Corner Rectangle 11"/>
          <p:cNvSpPr/>
          <p:nvPr/>
        </p:nvSpPr>
        <p:spPr>
          <a:xfrm>
            <a:off x="5135336" y="5086121"/>
            <a:ext cx="2336800" cy="837591"/>
          </a:xfrm>
          <a:prstGeom prst="round2Diag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3" name="Equal 12"/>
          <p:cNvSpPr/>
          <p:nvPr/>
        </p:nvSpPr>
        <p:spPr>
          <a:xfrm>
            <a:off x="7598003" y="5249428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8763907" y="5086121"/>
            <a:ext cx="3181349" cy="848892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प्रेजते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5" name="Round Single Corner Rectangle 14"/>
          <p:cNvSpPr/>
          <p:nvPr/>
        </p:nvSpPr>
        <p:spPr>
          <a:xfrm>
            <a:off x="45577" y="5959118"/>
            <a:ext cx="134575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2128379" y="5930090"/>
            <a:ext cx="1596573" cy="900273"/>
          </a:xfrm>
          <a:prstGeom prst="round1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ओषति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Plus 16"/>
          <p:cNvSpPr/>
          <p:nvPr/>
        </p:nvSpPr>
        <p:spPr>
          <a:xfrm>
            <a:off x="1427618" y="6144780"/>
            <a:ext cx="671733" cy="449943"/>
          </a:xfrm>
          <a:prstGeom prst="mathPlu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Equal 17"/>
          <p:cNvSpPr/>
          <p:nvPr/>
        </p:nvSpPr>
        <p:spPr>
          <a:xfrm>
            <a:off x="3724952" y="6144779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9" name="Round Diagonal Corner Rectangle 18"/>
          <p:cNvSpPr/>
          <p:nvPr/>
        </p:nvSpPr>
        <p:spPr>
          <a:xfrm>
            <a:off x="5144857" y="5981471"/>
            <a:ext cx="2336800" cy="837591"/>
          </a:xfrm>
          <a:prstGeom prst="round2Diag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 </a:t>
            </a:r>
            <a:r>
              <a:rPr lang="en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endParaRPr lang="en-IN" sz="3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0" name="Equal 19"/>
          <p:cNvSpPr/>
          <p:nvPr/>
        </p:nvSpPr>
        <p:spPr>
          <a:xfrm>
            <a:off x="7607524" y="6144778"/>
            <a:ext cx="972457" cy="449943"/>
          </a:xfrm>
          <a:prstGeom prst="mathEqual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8773428" y="5981471"/>
            <a:ext cx="3171827" cy="848892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उपोषति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324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/>
        </p:nvSpPr>
        <p:spPr>
          <a:xfrm>
            <a:off x="807801" y="5885841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मनस्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2854314" y="588584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ईषा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2141535" y="6132768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Equal 11"/>
          <p:cNvSpPr/>
          <p:nvPr/>
        </p:nvSpPr>
        <p:spPr>
          <a:xfrm>
            <a:off x="4453384" y="6132768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5720887" y="6006591"/>
            <a:ext cx="2486707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अस्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8333460" y="615370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9499366" y="6053331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मनीषा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807587" y="10489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शक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2890389" y="-1855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अन्धुः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Plus 17"/>
          <p:cNvSpPr/>
          <p:nvPr/>
        </p:nvSpPr>
        <p:spPr>
          <a:xfrm>
            <a:off x="2189628" y="196151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Equal 18"/>
          <p:cNvSpPr/>
          <p:nvPr/>
        </p:nvSpPr>
        <p:spPr>
          <a:xfrm>
            <a:off x="4486962" y="19615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Round Diagonal Corner Rectangle 19"/>
          <p:cNvSpPr/>
          <p:nvPr/>
        </p:nvSpPr>
        <p:spPr>
          <a:xfrm>
            <a:off x="5906867" y="32842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1" name="Equal 20"/>
          <p:cNvSpPr/>
          <p:nvPr/>
        </p:nvSpPr>
        <p:spPr>
          <a:xfrm>
            <a:off x="8369534" y="19614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9535439" y="3284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शकन्धुः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Round Single Corner Rectangle 22"/>
          <p:cNvSpPr/>
          <p:nvPr/>
        </p:nvSpPr>
        <p:spPr>
          <a:xfrm>
            <a:off x="771510" y="1025591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कर्क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2854312" y="996563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अन्धुः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Plus 24"/>
          <p:cNvSpPr/>
          <p:nvPr/>
        </p:nvSpPr>
        <p:spPr>
          <a:xfrm>
            <a:off x="2153551" y="1211253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Equal 25"/>
          <p:cNvSpPr/>
          <p:nvPr/>
        </p:nvSpPr>
        <p:spPr>
          <a:xfrm>
            <a:off x="4450885" y="1211252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7" name="Round Diagonal Corner Rectangle 26"/>
          <p:cNvSpPr/>
          <p:nvPr/>
        </p:nvSpPr>
        <p:spPr>
          <a:xfrm>
            <a:off x="5870790" y="1047944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8" name="Equal 27"/>
          <p:cNvSpPr/>
          <p:nvPr/>
        </p:nvSpPr>
        <p:spPr>
          <a:xfrm>
            <a:off x="8333457" y="1211251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9499362" y="1047944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कर्कन्धुः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0" name="Round Single Corner Rectangle 29"/>
          <p:cNvSpPr/>
          <p:nvPr/>
        </p:nvSpPr>
        <p:spPr>
          <a:xfrm>
            <a:off x="751096" y="196491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कुल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1" name="Round Single Corner Rectangle 30"/>
          <p:cNvSpPr/>
          <p:nvPr/>
        </p:nvSpPr>
        <p:spPr>
          <a:xfrm>
            <a:off x="2790355" y="199032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अटा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2" name="Plus 31"/>
          <p:cNvSpPr/>
          <p:nvPr/>
        </p:nvSpPr>
        <p:spPr>
          <a:xfrm>
            <a:off x="2107735" y="2190081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Equal 32"/>
          <p:cNvSpPr/>
          <p:nvPr/>
        </p:nvSpPr>
        <p:spPr>
          <a:xfrm>
            <a:off x="4365155" y="219008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4" name="Equal 33"/>
          <p:cNvSpPr/>
          <p:nvPr/>
        </p:nvSpPr>
        <p:spPr>
          <a:xfrm>
            <a:off x="8264736" y="219008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5" name="Flowchart: Alternate Process 34"/>
          <p:cNvSpPr/>
          <p:nvPr/>
        </p:nvSpPr>
        <p:spPr>
          <a:xfrm>
            <a:off x="9413632" y="2067106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कुलटा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6" name="Round Single Corner Rectangle 35"/>
          <p:cNvSpPr/>
          <p:nvPr/>
        </p:nvSpPr>
        <p:spPr>
          <a:xfrm>
            <a:off x="814846" y="3007691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हल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7" name="Round Single Corner Rectangle 36"/>
          <p:cNvSpPr/>
          <p:nvPr/>
        </p:nvSpPr>
        <p:spPr>
          <a:xfrm>
            <a:off x="2832332" y="3007691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ईषा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8" name="Plus 37"/>
          <p:cNvSpPr/>
          <p:nvPr/>
        </p:nvSpPr>
        <p:spPr>
          <a:xfrm>
            <a:off x="2179197" y="3226001"/>
            <a:ext cx="671733" cy="449943"/>
          </a:xfrm>
          <a:prstGeom prst="mathPlus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Equal 38"/>
          <p:cNvSpPr/>
          <p:nvPr/>
        </p:nvSpPr>
        <p:spPr>
          <a:xfrm>
            <a:off x="4428905" y="3221766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0" name="Equal 39"/>
          <p:cNvSpPr/>
          <p:nvPr/>
        </p:nvSpPr>
        <p:spPr>
          <a:xfrm>
            <a:off x="8311476" y="3232855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9477382" y="3131647"/>
            <a:ext cx="1959428" cy="848892"/>
          </a:xfrm>
          <a:prstGeom prst="flowChartAlternateProcess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हलीषा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2" name="Round Diagonal Corner Rectangle 41"/>
          <p:cNvSpPr/>
          <p:nvPr/>
        </p:nvSpPr>
        <p:spPr>
          <a:xfrm>
            <a:off x="5761044" y="3044073"/>
            <a:ext cx="2505425" cy="837591"/>
          </a:xfrm>
          <a:prstGeom prst="round2DiagRect">
            <a:avLst/>
          </a:prstGeom>
          <a:blipFill>
            <a:blip r:embed="rId8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3" name="Round Single Corner Rectangle 42"/>
          <p:cNvSpPr/>
          <p:nvPr/>
        </p:nvSpPr>
        <p:spPr>
          <a:xfrm>
            <a:off x="836831" y="398354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लाङ्गल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4" name="Round Single Corner Rectangle 43"/>
          <p:cNvSpPr/>
          <p:nvPr/>
        </p:nvSpPr>
        <p:spPr>
          <a:xfrm>
            <a:off x="2854317" y="4044623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ईषा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5" name="Plus 44"/>
          <p:cNvSpPr/>
          <p:nvPr/>
        </p:nvSpPr>
        <p:spPr>
          <a:xfrm>
            <a:off x="2153555" y="4259515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" name="Equal 45"/>
          <p:cNvSpPr/>
          <p:nvPr/>
        </p:nvSpPr>
        <p:spPr>
          <a:xfrm>
            <a:off x="4467899" y="425951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7" name="Round Diagonal Corner Rectangle 46"/>
          <p:cNvSpPr/>
          <p:nvPr/>
        </p:nvSpPr>
        <p:spPr>
          <a:xfrm>
            <a:off x="5652395" y="4093410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8" name="Equal 47"/>
          <p:cNvSpPr/>
          <p:nvPr/>
        </p:nvSpPr>
        <p:spPr>
          <a:xfrm>
            <a:off x="8333462" y="420871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9" name="Flowchart: Alternate Process 48"/>
          <p:cNvSpPr/>
          <p:nvPr/>
        </p:nvSpPr>
        <p:spPr>
          <a:xfrm>
            <a:off x="9499368" y="4129270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लाङ्गलीषा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0" name="Round Single Corner Rectangle 49"/>
          <p:cNvSpPr/>
          <p:nvPr/>
        </p:nvSpPr>
        <p:spPr>
          <a:xfrm>
            <a:off x="851125" y="492654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मार्त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1" name="Round Single Corner Rectangle 50"/>
          <p:cNvSpPr/>
          <p:nvPr/>
        </p:nvSpPr>
        <p:spPr>
          <a:xfrm>
            <a:off x="2868611" y="4987616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अण्डः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2" name="Plus 51"/>
          <p:cNvSpPr/>
          <p:nvPr/>
        </p:nvSpPr>
        <p:spPr>
          <a:xfrm>
            <a:off x="2167849" y="5202508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3" name="Equal 52"/>
          <p:cNvSpPr/>
          <p:nvPr/>
        </p:nvSpPr>
        <p:spPr>
          <a:xfrm>
            <a:off x="4482193" y="5202504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4" name="Round Diagonal Corner Rectangle 53"/>
          <p:cNvSpPr/>
          <p:nvPr/>
        </p:nvSpPr>
        <p:spPr>
          <a:xfrm>
            <a:off x="5666689" y="5036403"/>
            <a:ext cx="2555201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5" name="Equal 54"/>
          <p:cNvSpPr/>
          <p:nvPr/>
        </p:nvSpPr>
        <p:spPr>
          <a:xfrm>
            <a:off x="8347756" y="515170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9513662" y="5072263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मार्तण्डः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7" name="Round Diagonal Corner Rectangle 56"/>
          <p:cNvSpPr/>
          <p:nvPr/>
        </p:nvSpPr>
        <p:spPr>
          <a:xfrm>
            <a:off x="5851735" y="2043312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2267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 Single Corner Rectangle 16"/>
          <p:cNvSpPr/>
          <p:nvPr/>
        </p:nvSpPr>
        <p:spPr>
          <a:xfrm>
            <a:off x="750435" y="1253522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स्थूल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8" name="Round Single Corner Rectangle 17"/>
          <p:cNvSpPr/>
          <p:nvPr/>
        </p:nvSpPr>
        <p:spPr>
          <a:xfrm>
            <a:off x="2833237" y="1224478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ओतुः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9" name="Plus 18"/>
          <p:cNvSpPr/>
          <p:nvPr/>
        </p:nvSpPr>
        <p:spPr>
          <a:xfrm>
            <a:off x="2132476" y="1439184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Equal 19"/>
          <p:cNvSpPr/>
          <p:nvPr/>
        </p:nvSpPr>
        <p:spPr>
          <a:xfrm>
            <a:off x="4429810" y="1439183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Round Diagonal Corner Rectangle 20"/>
          <p:cNvSpPr/>
          <p:nvPr/>
        </p:nvSpPr>
        <p:spPr>
          <a:xfrm>
            <a:off x="5849715" y="1275875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 / औ</a:t>
            </a:r>
            <a:endParaRPr lang="en-IN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2" name="Equal 21"/>
          <p:cNvSpPr/>
          <p:nvPr/>
        </p:nvSpPr>
        <p:spPr>
          <a:xfrm>
            <a:off x="8312382" y="143918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9478287" y="1275875"/>
            <a:ext cx="243748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स्थूलोतुः / स्थूलौतुः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714358" y="2268624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बिम्ब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Round Single Corner Rectangle 24"/>
          <p:cNvSpPr/>
          <p:nvPr/>
        </p:nvSpPr>
        <p:spPr>
          <a:xfrm>
            <a:off x="2797160" y="2239596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ओष्ठः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6" name="Plus 25"/>
          <p:cNvSpPr/>
          <p:nvPr/>
        </p:nvSpPr>
        <p:spPr>
          <a:xfrm>
            <a:off x="2096399" y="2454286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Equal 26"/>
          <p:cNvSpPr/>
          <p:nvPr/>
        </p:nvSpPr>
        <p:spPr>
          <a:xfrm>
            <a:off x="4393733" y="2454285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8" name="Round Diagonal Corner Rectangle 27"/>
          <p:cNvSpPr/>
          <p:nvPr/>
        </p:nvSpPr>
        <p:spPr>
          <a:xfrm>
            <a:off x="5813638" y="2290977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 / औ</a:t>
            </a:r>
            <a:endParaRPr lang="en-IN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9" name="Equal 28"/>
          <p:cNvSpPr/>
          <p:nvPr/>
        </p:nvSpPr>
        <p:spPr>
          <a:xfrm>
            <a:off x="8276305" y="2454284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9442209" y="2290977"/>
            <a:ext cx="2473565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बिम्बोष्ठः / बिम्बौष्ठः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5" name="Round Single Corner Rectangle 34"/>
          <p:cNvSpPr/>
          <p:nvPr/>
        </p:nvSpPr>
        <p:spPr>
          <a:xfrm>
            <a:off x="745667" y="3291882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8" name="Round Single Corner Rectangle 37"/>
          <p:cNvSpPr/>
          <p:nvPr/>
        </p:nvSpPr>
        <p:spPr>
          <a:xfrm>
            <a:off x="2828469" y="3262838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एति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9" name="Plus 38"/>
          <p:cNvSpPr/>
          <p:nvPr/>
        </p:nvSpPr>
        <p:spPr>
          <a:xfrm>
            <a:off x="2127708" y="3477544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Equal 39"/>
          <p:cNvSpPr/>
          <p:nvPr/>
        </p:nvSpPr>
        <p:spPr>
          <a:xfrm>
            <a:off x="4425042" y="3477543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1" name="Round Diagonal Corner Rectangle 40"/>
          <p:cNvSpPr/>
          <p:nvPr/>
        </p:nvSpPr>
        <p:spPr>
          <a:xfrm>
            <a:off x="5844947" y="3314235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2" name="Equal 41"/>
          <p:cNvSpPr/>
          <p:nvPr/>
        </p:nvSpPr>
        <p:spPr>
          <a:xfrm>
            <a:off x="8307614" y="347754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3" name="Flowchart: Alternate Process 42"/>
          <p:cNvSpPr/>
          <p:nvPr/>
        </p:nvSpPr>
        <p:spPr>
          <a:xfrm>
            <a:off x="9473519" y="3314235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उपैति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4" name="Round Single Corner Rectangle 43"/>
          <p:cNvSpPr/>
          <p:nvPr/>
        </p:nvSpPr>
        <p:spPr>
          <a:xfrm>
            <a:off x="709590" y="4306984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5" name="Round Single Corner Rectangle 44"/>
          <p:cNvSpPr/>
          <p:nvPr/>
        </p:nvSpPr>
        <p:spPr>
          <a:xfrm>
            <a:off x="2792392" y="4277956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एधते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6" name="Plus 45"/>
          <p:cNvSpPr/>
          <p:nvPr/>
        </p:nvSpPr>
        <p:spPr>
          <a:xfrm>
            <a:off x="2091631" y="4492646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7" name="Equal 46"/>
          <p:cNvSpPr/>
          <p:nvPr/>
        </p:nvSpPr>
        <p:spPr>
          <a:xfrm>
            <a:off x="4388965" y="4492645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8" name="Round Diagonal Corner Rectangle 47"/>
          <p:cNvSpPr/>
          <p:nvPr/>
        </p:nvSpPr>
        <p:spPr>
          <a:xfrm>
            <a:off x="5808870" y="4329337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9" name="Equal 48"/>
          <p:cNvSpPr/>
          <p:nvPr/>
        </p:nvSpPr>
        <p:spPr>
          <a:xfrm>
            <a:off x="8271537" y="4492644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0" name="Flowchart: Alternate Process 49"/>
          <p:cNvSpPr/>
          <p:nvPr/>
        </p:nvSpPr>
        <p:spPr>
          <a:xfrm>
            <a:off x="9437442" y="4329337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प्रैधते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5660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Horizontal Scroll 42"/>
          <p:cNvSpPr/>
          <p:nvPr/>
        </p:nvSpPr>
        <p:spPr>
          <a:xfrm>
            <a:off x="4835038" y="942826"/>
            <a:ext cx="2558373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स्तोश्चुना श्चुः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" name="Flowchart: Terminator 1"/>
          <p:cNvSpPr/>
          <p:nvPr/>
        </p:nvSpPr>
        <p:spPr>
          <a:xfrm>
            <a:off x="4311391" y="9420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श्चुत्वसन्धेः सूत्रम्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22514" y="2284092"/>
            <a:ext cx="11422743" cy="20900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सकारस्य शकारचवर्गाभ्यां योगे शकारः, तवर्गस्य शकारचवर्गाभ्यां योगे क्रमात् 	 	     चवर्गादेशाः भवन्ति।</a:t>
            </a:r>
          </a:p>
        </p:txBody>
      </p:sp>
      <p:sp>
        <p:nvSpPr>
          <p:cNvPr id="4" name="Vertical Scroll 3"/>
          <p:cNvSpPr/>
          <p:nvPr/>
        </p:nvSpPr>
        <p:spPr>
          <a:xfrm>
            <a:off x="3585029" y="4524093"/>
            <a:ext cx="5021943" cy="2159592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शकारचवर्गाः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श्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तवर्गः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शकारचवर्गाः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चवर्गः</a:t>
            </a:r>
          </a:p>
        </p:txBody>
      </p:sp>
    </p:spTree>
    <p:extLst>
      <p:ext uri="{BB962C8B-B14F-4D97-AF65-F5344CB8AC3E}">
        <p14:creationId xmlns:p14="http://schemas.microsoft.com/office/powerpoint/2010/main" xmlns="" val="39144237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Horizontal Scroll 42"/>
          <p:cNvSpPr/>
          <p:nvPr/>
        </p:nvSpPr>
        <p:spPr>
          <a:xfrm>
            <a:off x="4835038" y="942826"/>
            <a:ext cx="2558373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इको यणचि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" name="Flowchart: Terminator 1"/>
          <p:cNvSpPr/>
          <p:nvPr/>
        </p:nvSpPr>
        <p:spPr>
          <a:xfrm>
            <a:off x="4311391" y="9420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यण्सन्धेः सूत्रम्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22514" y="2284092"/>
            <a:ext cx="11422743" cy="20900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इक्प्रत्याहारस्थवर्णानां इ उ ऋ लृ इत्येतेषां स्थाने यण्प्रत्याहारस्थवर्णाः य् व् र् ल् एते 		     वर्णाः भवन्ति, अच्प्रत्याहारस्थवर्णेषु असवर्णस्वरवर्णेषु परेषु।</a:t>
            </a:r>
          </a:p>
        </p:txBody>
      </p:sp>
      <p:sp>
        <p:nvSpPr>
          <p:cNvPr id="4" name="Vertical Scroll 3"/>
          <p:cNvSpPr/>
          <p:nvPr/>
        </p:nvSpPr>
        <p:spPr>
          <a:xfrm>
            <a:off x="3585029" y="4524093"/>
            <a:ext cx="5021943" cy="2159592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असवर्णस्वरवर्णः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असवर्णस्वरवर्णः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असवर्णस्वरवर्णः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असवर्णस्वरवर्णः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</a:t>
            </a:r>
            <a:r>
              <a:rPr lang="sa-IN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dirty="0">
              <a:solidFill>
                <a:schemeClr val="tx1">
                  <a:lumMod val="95000"/>
                  <a:lumOff val="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65240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4835038" y="942826"/>
            <a:ext cx="2558373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ष्टुना ष्टुः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4311391" y="9420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ष्टुत्वसन्धेः सूत्रम्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2514" y="2284092"/>
            <a:ext cx="11422743" cy="20900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सकारस्य षकारटवर्गाभ्यां योगे षकारः, तवर्गस्य षकारटवर्गाभ्यां योगे क्रमात् 	 	     टवर्गादेशाः भवन्ति।</a:t>
            </a:r>
          </a:p>
        </p:txBody>
      </p:sp>
      <p:sp>
        <p:nvSpPr>
          <p:cNvPr id="7" name="Vertical Scroll 6"/>
          <p:cNvSpPr/>
          <p:nvPr/>
        </p:nvSpPr>
        <p:spPr>
          <a:xfrm>
            <a:off x="3585029" y="4524093"/>
            <a:ext cx="5021943" cy="2159592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षकारटवर्गाः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ष्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तवर्गः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षकारटवर्गाः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टवर्गः</a:t>
            </a:r>
          </a:p>
        </p:txBody>
      </p:sp>
    </p:spTree>
    <p:extLst>
      <p:ext uri="{BB962C8B-B14F-4D97-AF65-F5344CB8AC3E}">
        <p14:creationId xmlns:p14="http://schemas.microsoft.com/office/powerpoint/2010/main" xmlns="" val="346351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14500" y="1271588"/>
            <a:ext cx="8986838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जश्त्वसन्धिः – ज् ब् ग् ड् द्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वर्गस्थवर्णानि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जश्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वाक् ईशः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वागीशः। तथैव अजन्तः, मधुलिडस्ति इत्यादयः।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वर्गस्थवर्णानि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मृदुवर्णः (हश्)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जश्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दिक् गजः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दिग्गजः।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तथैव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अज्वर्णः, महद्यशः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इत्यादयः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पदान्ते वर्गस्थवर्णानि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जश्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वाक्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/ वाग्। तथैव अच् / अज्, मरुत् / मरुद्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इत्यादयः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983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14500" y="1271588"/>
            <a:ext cx="8986838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चर्त्वसन्धिः – क् च् ट् त् प्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वर्गस्थवर्णानि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कर्कशवर्णः (खर्)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जश्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दिग् पालः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दिक्पालः।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तथैव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विराट्पुरुषः, विपत्कालः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इत्यादयः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xmlns="" val="222268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14500" y="1271588"/>
            <a:ext cx="8986838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अनुनासिकसन्धिः – ङ् ञ् ण् न् म्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वर्गस्थवर्णानि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अनुनासिकवर्णः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अनुनासिकवर्णः (विकल्पेन भवति)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वाग् मूलम्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वाङ्मूलम् / वाग्मूलम्। तथैव तन्नयति / तद्नयति इत्यादयः।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वर्गस्थवर्णानि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प्रत्ययस्य अनुनासिकवर्णः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अनुनासिकवर्णः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चित् मयम्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चिन्मयम्।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तथैव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तन्मात्रम्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इत्यादयः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387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728913" y="1400176"/>
            <a:ext cx="6686550" cy="36576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अनुस्वारसन्धिः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मकारः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व्यञ्जनवर्णानि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अनुस्वारः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रामम् वन्दे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रामं वन्दे। तथैव धर्मं चर इत्यादयः।</a:t>
            </a:r>
          </a:p>
          <a:p>
            <a:pPr lvl="1" algn="just"/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नकारः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वर्गीयव्यञ्जनम् / शषसहाः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अनुस्वारः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यशान् सि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यशांसि।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मकारः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वर्गीयव्यञ्जनम् / शषसहाः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अनुस्वारः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आक्रम् स्यते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आक्रंस्यते।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2057401" y="3000376"/>
            <a:ext cx="957262" cy="160019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ight Arrow 5"/>
          <p:cNvSpPr/>
          <p:nvPr/>
        </p:nvSpPr>
        <p:spPr>
          <a:xfrm>
            <a:off x="8143874" y="2200275"/>
            <a:ext cx="1471613" cy="8001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Flowchart: Terminator 7"/>
          <p:cNvSpPr/>
          <p:nvPr/>
        </p:nvSpPr>
        <p:spPr>
          <a:xfrm>
            <a:off x="254568" y="3389815"/>
            <a:ext cx="1802833" cy="821319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अपदान्ते</a:t>
            </a:r>
            <a:endParaRPr lang="en-IN" sz="4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9736705" y="2189665"/>
            <a:ext cx="1802833" cy="821319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पदान्ते</a:t>
            </a:r>
            <a:endParaRPr lang="en-IN" sz="4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662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28830" y="100014"/>
            <a:ext cx="9072545" cy="558641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परसवर्णसन्धिः – ङ् ञ् ण् न् म्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अनुस्वारः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वर्गस्थवर्णः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परसवर्णः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अं   कितः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अङ्कितः। तथैव मुञ्चति इत्यादयः।</a:t>
            </a:r>
          </a:p>
          <a:p>
            <a:pPr lvl="1" algn="just"/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अनुस्वारः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वर्गस्थवर्णः / यवलाः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परसवर्णः / यँ वँ लँ (विकल्पेन)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त्वं करोषि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त्वंकरोषि / त्वङ्करोषि।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तथैव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सम्पृक्तौ / संपृक्तौ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इत्यादयः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</a:t>
            </a:r>
          </a:p>
          <a:p>
            <a:pPr lvl="1" algn="just"/>
            <a:endParaRPr lang="sa-IN" sz="2800" dirty="0" smtClean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तवर्गः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लकारः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लकारः / लँ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तद् लयः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तल्लयः।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तथैव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पठल्लिँखति </a:t>
            </a:r>
            <a:r>
              <a:rPr lang="sa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इत्यादयः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542941" y="2786082"/>
            <a:ext cx="1714500" cy="879494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पदान्ते</a:t>
            </a:r>
            <a:endParaRPr lang="en-IN" sz="4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542941" y="1244677"/>
            <a:ext cx="1714500" cy="879494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अपदान्ते</a:t>
            </a:r>
            <a:endParaRPr lang="en-IN" sz="4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144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14500" y="1271588"/>
            <a:ext cx="8986838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ङमुडागमसन्धिः – ङ् ण् न्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(ह्रस्वस्वरवर्णः)ङ्/ण्/न्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ङ् / ण् / न् (आगमः)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प्रत्यङ् आत्मा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प्रत्यङ्ङात्मा। तथैव सुगण्णीशः इत्यादयः।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304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14500" y="1271588"/>
            <a:ext cx="8986838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पूर्वसवर्णसन्धिः – घ् झ् ढ् ध् भ्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ग्/ज्/ड्/द्/ब्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हकारः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घ्/झ्/ढ्/ध्/भ् (विकल्पेन भवति)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वणिग् हसति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वणिग्घसति / वणिग्हसति। तथैव वाग्घीनः / वाग्हीनः इत्यादयः।</a:t>
            </a:r>
            <a:endParaRPr lang="sa-IN" sz="3200" dirty="0" smtClean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535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14574" y="1357314"/>
            <a:ext cx="7343775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छत्वसन्धिः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वर्गस्थप्रथमवर्णः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शकारः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छकारः (विकल्पेन भवति)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वाक् शरः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वाक्छरः / वाक्शरः।</a:t>
            </a:r>
            <a:endParaRPr lang="sa-IN" sz="3200" dirty="0" smtClean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184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700338" y="1485901"/>
            <a:ext cx="6858000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तुगागमसन्धिः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ह्रस्वस्वरवर्णः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छकारः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 - च्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वृक्ष छाया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वृक्षच्छाया।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दीर्घपदान्तम्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छकारः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 - च् (विकल्पेन भवति)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शिखरिणी छन्दः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शिखरिणीच्छन्दः / शिखरिणीछन्दः।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146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orizontal Scroll 11"/>
          <p:cNvSpPr/>
          <p:nvPr/>
        </p:nvSpPr>
        <p:spPr>
          <a:xfrm>
            <a:off x="4636168" y="942826"/>
            <a:ext cx="3031958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एचोऽयवायावः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2" name="Flowchart: Terminator 51"/>
          <p:cNvSpPr/>
          <p:nvPr/>
        </p:nvSpPr>
        <p:spPr>
          <a:xfrm>
            <a:off x="4311391" y="9420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अयादिसन्धेः सूत्रम्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522514" y="2284092"/>
            <a:ext cx="11422743" cy="20900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ए ऐ ओ औ इत्येतेभ्यो वर्णेभ्यः स्वरवर्णेषु परेषु एकारस्य स्थाने अय्, ऐकारस्य स्थाने आय्, ओकारस्य स्थाने अव्, औकारस्य स्थाने आव् च आदेशो भवति।</a:t>
            </a:r>
          </a:p>
        </p:txBody>
      </p:sp>
      <p:sp>
        <p:nvSpPr>
          <p:cNvPr id="54" name="Vertical Scroll 53"/>
          <p:cNvSpPr/>
          <p:nvPr/>
        </p:nvSpPr>
        <p:spPr>
          <a:xfrm>
            <a:off x="3585029" y="4524093"/>
            <a:ext cx="5021943" cy="2159592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अय्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आय्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आव्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स्वरवर्णः</a:t>
            </a:r>
            <a:r>
              <a:rPr lang="sa-IN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dirty="0">
              <a:solidFill>
                <a:schemeClr val="tx1">
                  <a:lumMod val="95000"/>
                  <a:lumOff val="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29588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3237" y="1500188"/>
            <a:ext cx="6257925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सकारविधिः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विसर्गः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कर्कशवर्णः (खर्)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बालः तत्र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बालस्तत्र। तथैव कृष्णश्छात्त्रः इत्यादयः।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विसर्गः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श्/ष्/स्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 (विकल्पेन भवति)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भक्तः सेवते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भक्तस्सेवते / भक्तःसेवते।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234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71725" y="1485900"/>
            <a:ext cx="7200901" cy="3657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रेफविधिः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(अवर्णं त्यक्त्वा)विसर्गः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स्वरः/मृदुवर्णः (अश्)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र्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मुनिः इति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मुनिरिति। तथैव धेनुर्गच्छति इत्यादयः।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(अव्यवसम्बन्धी)विसर्गः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स्वरः/मृदुवर्णः (अश्)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र्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पुनः अत्र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पुनरत्र।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122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28862" y="642938"/>
            <a:ext cx="7372351" cy="51006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लोपविधिः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(आकारपूर्वक)विसर्गः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स्वरः/मृदुवर्णः (अश्)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लोपः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बालाः अत्र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बाला अत्र।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(अकारपूर्वक)विसर्गः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स्वरः (अकारं विना)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लोपः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कृष्णः एति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कृष्ण एति।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एषः/सः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वर्णः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(अकारं विना)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लोपः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एषः गच्छति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एष गच्छति।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</a:t>
            </a:r>
            <a:r>
              <a:rPr lang="sa-IN" sz="3200" b="1" dirty="0" smtClean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अकारं विना)विसर्गः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रेफः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लोपः, पूर्वस्वरस्य दीर्घः</a:t>
            </a:r>
            <a:endParaRPr lang="sa-IN" sz="2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कविः रचयति </a:t>
            </a:r>
            <a:r>
              <a:rPr lang="en-IN" sz="28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कवी रचयति।</a:t>
            </a:r>
            <a:endParaRPr lang="sa-IN" sz="3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255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943225" y="2171702"/>
            <a:ext cx="6086476" cy="24717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उत्त्वविधिः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(अकारपूर्वक)विसर्गः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अ/मृदुवर्णः </a:t>
            </a:r>
            <a:r>
              <a:rPr lang="en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2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उकारः</a:t>
            </a:r>
            <a:endParaRPr lang="sa-IN" sz="2800" b="1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बालः हसति </a:t>
            </a:r>
            <a:r>
              <a:rPr lang="en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बालो हसति।</a:t>
            </a:r>
            <a:endParaRPr lang="sa-IN" sz="3200" dirty="0" smtClean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30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 Single Corner Rectangle 13"/>
          <p:cNvSpPr/>
          <p:nvPr/>
        </p:nvSpPr>
        <p:spPr>
          <a:xfrm>
            <a:off x="966942" y="777491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5" name="Round Single Corner Rectangle 14"/>
          <p:cNvSpPr/>
          <p:nvPr/>
        </p:nvSpPr>
        <p:spPr>
          <a:xfrm>
            <a:off x="3013457" y="7760394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अपि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 Single Corner Rectangle 15"/>
          <p:cNvSpPr/>
          <p:nvPr/>
        </p:nvSpPr>
        <p:spPr>
          <a:xfrm>
            <a:off x="995971" y="8790908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7" name="Round Single Corner Rectangle 16"/>
          <p:cNvSpPr/>
          <p:nvPr/>
        </p:nvSpPr>
        <p:spPr>
          <a:xfrm>
            <a:off x="3035230" y="881631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आचरन्ति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1" name="Round Single Corner Rectangle 20"/>
          <p:cNvSpPr/>
          <p:nvPr/>
        </p:nvSpPr>
        <p:spPr>
          <a:xfrm>
            <a:off x="995971" y="9835942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2" name="Round Single Corner Rectangle 21"/>
          <p:cNvSpPr/>
          <p:nvPr/>
        </p:nvSpPr>
        <p:spPr>
          <a:xfrm>
            <a:off x="3013457" y="9835942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आक्षिप्तः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3" name="Round Single Corner Rectangle 22"/>
          <p:cNvSpPr/>
          <p:nvPr/>
        </p:nvSpPr>
        <p:spPr>
          <a:xfrm>
            <a:off x="995970" y="10880976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4" name="Round Single Corner Rectangle 23"/>
          <p:cNvSpPr/>
          <p:nvPr/>
        </p:nvSpPr>
        <p:spPr>
          <a:xfrm>
            <a:off x="3013456" y="10942052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आधुनिकः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5" name="Round Single Corner Rectangle 24"/>
          <p:cNvSpPr/>
          <p:nvPr/>
        </p:nvSpPr>
        <p:spPr>
          <a:xfrm>
            <a:off x="966942" y="1192601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नास्ति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6" name="Round Single Corner Rectangle 25"/>
          <p:cNvSpPr/>
          <p:nvPr/>
        </p:nvSpPr>
        <p:spPr>
          <a:xfrm>
            <a:off x="3013455" y="11926009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असाध्यम्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7" name="Plus 26"/>
          <p:cNvSpPr/>
          <p:nvPr/>
        </p:nvSpPr>
        <p:spPr>
          <a:xfrm>
            <a:off x="2312695" y="796377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" name="Plus 27"/>
          <p:cNvSpPr/>
          <p:nvPr/>
        </p:nvSpPr>
        <p:spPr>
          <a:xfrm>
            <a:off x="2352610" y="9016072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Plus 28"/>
          <p:cNvSpPr/>
          <p:nvPr/>
        </p:nvSpPr>
        <p:spPr>
          <a:xfrm>
            <a:off x="2360322" y="10054252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Plus 29"/>
          <p:cNvSpPr/>
          <p:nvPr/>
        </p:nvSpPr>
        <p:spPr>
          <a:xfrm>
            <a:off x="2312694" y="11156944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Plus 30"/>
          <p:cNvSpPr/>
          <p:nvPr/>
        </p:nvSpPr>
        <p:spPr>
          <a:xfrm>
            <a:off x="2300676" y="1217293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Equal 32"/>
          <p:cNvSpPr/>
          <p:nvPr/>
        </p:nvSpPr>
        <p:spPr>
          <a:xfrm>
            <a:off x="4627037" y="790914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4" name="Equal 33"/>
          <p:cNvSpPr/>
          <p:nvPr/>
        </p:nvSpPr>
        <p:spPr>
          <a:xfrm>
            <a:off x="4610030" y="901607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5" name="Equal 34"/>
          <p:cNvSpPr/>
          <p:nvPr/>
        </p:nvSpPr>
        <p:spPr>
          <a:xfrm>
            <a:off x="4610030" y="1005001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6" name="Equal 35"/>
          <p:cNvSpPr/>
          <p:nvPr/>
        </p:nvSpPr>
        <p:spPr>
          <a:xfrm>
            <a:off x="4627038" y="11156940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7" name="Equal 36"/>
          <p:cNvSpPr/>
          <p:nvPr/>
        </p:nvSpPr>
        <p:spPr>
          <a:xfrm>
            <a:off x="4612525" y="1217293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8" name="Round Diagonal Corner Rectangle 37"/>
          <p:cNvSpPr/>
          <p:nvPr/>
        </p:nvSpPr>
        <p:spPr>
          <a:xfrm>
            <a:off x="6029935" y="7823076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य्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9" name="Round Diagonal Corner Rectangle 38"/>
          <p:cNvSpPr/>
          <p:nvPr/>
        </p:nvSpPr>
        <p:spPr>
          <a:xfrm>
            <a:off x="6029935" y="8878997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य्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0" name="Round Diagonal Corner Rectangle 39"/>
          <p:cNvSpPr/>
          <p:nvPr/>
        </p:nvSpPr>
        <p:spPr>
          <a:xfrm>
            <a:off x="6029935" y="9934918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य्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1" name="Round Diagonal Corner Rectangle 40"/>
          <p:cNvSpPr/>
          <p:nvPr/>
        </p:nvSpPr>
        <p:spPr>
          <a:xfrm>
            <a:off x="6029935" y="10990839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य्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2" name="Round Diagonal Corner Rectangle 41"/>
          <p:cNvSpPr/>
          <p:nvPr/>
        </p:nvSpPr>
        <p:spPr>
          <a:xfrm>
            <a:off x="6029935" y="12046760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य्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</a:t>
            </a:r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4" name="Equal 43"/>
          <p:cNvSpPr/>
          <p:nvPr/>
        </p:nvSpPr>
        <p:spPr>
          <a:xfrm>
            <a:off x="8492602" y="7909149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5" name="Equal 44"/>
          <p:cNvSpPr/>
          <p:nvPr/>
        </p:nvSpPr>
        <p:spPr>
          <a:xfrm>
            <a:off x="8509611" y="901607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6" name="Equal 45"/>
          <p:cNvSpPr/>
          <p:nvPr/>
        </p:nvSpPr>
        <p:spPr>
          <a:xfrm>
            <a:off x="8492601" y="1006110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7" name="Equal 46"/>
          <p:cNvSpPr/>
          <p:nvPr/>
        </p:nvSpPr>
        <p:spPr>
          <a:xfrm>
            <a:off x="8492601" y="11106141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8" name="Equal 47"/>
          <p:cNvSpPr/>
          <p:nvPr/>
        </p:nvSpPr>
        <p:spPr>
          <a:xfrm>
            <a:off x="8492601" y="1219387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0" name="Flowchart: Alternate Process 49"/>
          <p:cNvSpPr/>
          <p:nvPr/>
        </p:nvSpPr>
        <p:spPr>
          <a:xfrm>
            <a:off x="9658507" y="7826296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इत्यपि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9658507" y="8893097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इत्याचरन्ति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2" name="Flowchart: Alternate Process 51"/>
          <p:cNvSpPr/>
          <p:nvPr/>
        </p:nvSpPr>
        <p:spPr>
          <a:xfrm>
            <a:off x="9658507" y="9959898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इत्याक्षिप्तः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3" name="Flowchart: Alternate Process 52"/>
          <p:cNvSpPr/>
          <p:nvPr/>
        </p:nvSpPr>
        <p:spPr>
          <a:xfrm>
            <a:off x="9658507" y="11026699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इत्याधुनिकः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9658507" y="12093500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नास्त्यसाध्यम्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" name="Flowchart: Terminator 1"/>
          <p:cNvSpPr/>
          <p:nvPr/>
        </p:nvSpPr>
        <p:spPr>
          <a:xfrm>
            <a:off x="4485562" y="2423886"/>
            <a:ext cx="3605666" cy="1290498"/>
          </a:xfrm>
          <a:prstGeom prst="flowChartTerminator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66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धन्यवादः</a:t>
            </a:r>
            <a:endParaRPr lang="en-IN" sz="66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81407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Horizontal Scroll 28"/>
          <p:cNvSpPr/>
          <p:nvPr/>
        </p:nvSpPr>
        <p:spPr>
          <a:xfrm>
            <a:off x="4636168" y="942826"/>
            <a:ext cx="3031958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वान्तो यि प्रत्यये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0" name="Flowchart: Terminator 29"/>
          <p:cNvSpPr/>
          <p:nvPr/>
        </p:nvSpPr>
        <p:spPr>
          <a:xfrm>
            <a:off x="4311391" y="9420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अवादिसन्धेः सूत्रम्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22514" y="2284092"/>
            <a:ext cx="11422743" cy="20900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यकारादिप्रत्यये परे ओकारस्य स्थाने अव्, औकारस्य स्थाने आव् च आदेशो भवति।</a:t>
            </a:r>
          </a:p>
        </p:txBody>
      </p:sp>
      <p:sp>
        <p:nvSpPr>
          <p:cNvPr id="32" name="Vertical Scroll 31"/>
          <p:cNvSpPr/>
          <p:nvPr/>
        </p:nvSpPr>
        <p:spPr>
          <a:xfrm>
            <a:off x="3585029" y="4524093"/>
            <a:ext cx="5021943" cy="2159592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यादिप्रत्ययः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यादिप्रत्ययः</a:t>
            </a:r>
          </a:p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यादिप्रत्ययः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आव्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यादिप्रत्ययः</a:t>
            </a:r>
            <a:r>
              <a:rPr lang="sa-IN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dirty="0">
              <a:solidFill>
                <a:schemeClr val="tx1">
                  <a:lumMod val="95000"/>
                  <a:lumOff val="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9787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ound Single Corner Rectangle 102"/>
          <p:cNvSpPr/>
          <p:nvPr/>
        </p:nvSpPr>
        <p:spPr>
          <a:xfrm>
            <a:off x="722520" y="2512099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गो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4" name="Round Single Corner Rectangle 103"/>
          <p:cNvSpPr/>
          <p:nvPr/>
        </p:nvSpPr>
        <p:spPr>
          <a:xfrm>
            <a:off x="2761779" y="2537506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5" name="Plus 104"/>
          <p:cNvSpPr/>
          <p:nvPr/>
        </p:nvSpPr>
        <p:spPr>
          <a:xfrm>
            <a:off x="2079159" y="2737263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6" name="Equal 105"/>
          <p:cNvSpPr/>
          <p:nvPr/>
        </p:nvSpPr>
        <p:spPr>
          <a:xfrm>
            <a:off x="4336579" y="2737263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07" name="Round Diagonal Corner Rectangle 106"/>
          <p:cNvSpPr/>
          <p:nvPr/>
        </p:nvSpPr>
        <p:spPr>
          <a:xfrm>
            <a:off x="5485475" y="2600188"/>
            <a:ext cx="2607809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r>
              <a:rPr lang="sa-IN" sz="3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3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यम् </a:t>
            </a:r>
            <a:r>
              <a:rPr lang="en-IN" sz="3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3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3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</a:t>
            </a:r>
            <a:r>
              <a:rPr lang="sa-IN" sz="3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3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</a:t>
            </a:r>
            <a:r>
              <a:rPr lang="sa-IN" sz="30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3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यम्</a:t>
            </a:r>
            <a:endParaRPr lang="en-IN" sz="3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08" name="Equal 107"/>
          <p:cNvSpPr/>
          <p:nvPr/>
        </p:nvSpPr>
        <p:spPr>
          <a:xfrm>
            <a:off x="8236160" y="2737262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09" name="Flowchart: Alternate Process 108"/>
          <p:cNvSpPr/>
          <p:nvPr/>
        </p:nvSpPr>
        <p:spPr>
          <a:xfrm>
            <a:off x="9385056" y="2614288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गव्यम्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0" name="Round Single Corner Rectangle 109"/>
          <p:cNvSpPr/>
          <p:nvPr/>
        </p:nvSpPr>
        <p:spPr>
          <a:xfrm>
            <a:off x="786270" y="3554873"/>
            <a:ext cx="1345753" cy="900273"/>
          </a:xfrm>
          <a:prstGeom prst="round1Rect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नौ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1" name="Round Single Corner Rectangle 110"/>
          <p:cNvSpPr/>
          <p:nvPr/>
        </p:nvSpPr>
        <p:spPr>
          <a:xfrm>
            <a:off x="2803756" y="3554873"/>
            <a:ext cx="1345753" cy="900273"/>
          </a:xfrm>
          <a:prstGeom prst="round1Rect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यम्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2" name="Plus 111"/>
          <p:cNvSpPr/>
          <p:nvPr/>
        </p:nvSpPr>
        <p:spPr>
          <a:xfrm>
            <a:off x="2150621" y="3773183"/>
            <a:ext cx="671733" cy="449943"/>
          </a:xfrm>
          <a:prstGeom prst="mathPlus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3" name="Equal 112"/>
          <p:cNvSpPr/>
          <p:nvPr/>
        </p:nvSpPr>
        <p:spPr>
          <a:xfrm>
            <a:off x="4400329" y="3768948"/>
            <a:ext cx="972457" cy="449943"/>
          </a:xfrm>
          <a:prstGeom prst="mathEqual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14" name="Equal 113"/>
          <p:cNvSpPr/>
          <p:nvPr/>
        </p:nvSpPr>
        <p:spPr>
          <a:xfrm>
            <a:off x="8282900" y="3780037"/>
            <a:ext cx="972457" cy="449943"/>
          </a:xfrm>
          <a:prstGeom prst="mathEqual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15" name="Flowchart: Alternate Process 114"/>
          <p:cNvSpPr/>
          <p:nvPr/>
        </p:nvSpPr>
        <p:spPr>
          <a:xfrm>
            <a:off x="9448806" y="3678829"/>
            <a:ext cx="1959428" cy="848892"/>
          </a:xfrm>
          <a:prstGeom prst="flowChartAlternateProcess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नाव्यम्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16" name="Round Diagonal Corner Rectangle 115"/>
          <p:cNvSpPr/>
          <p:nvPr/>
        </p:nvSpPr>
        <p:spPr>
          <a:xfrm>
            <a:off x="5732468" y="3591255"/>
            <a:ext cx="2505425" cy="837591"/>
          </a:xfrm>
          <a:prstGeom prst="round2DiagRect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औ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यम् </a:t>
            </a:r>
            <a:r>
              <a:rPr lang="en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sa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आव् </a:t>
            </a:r>
            <a:r>
              <a:rPr lang="en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</a:t>
            </a:r>
            <a:r>
              <a:rPr lang="sa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यम्</a:t>
            </a:r>
            <a:endParaRPr lang="en-IN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5723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rizontal Scroll 13"/>
          <p:cNvSpPr/>
          <p:nvPr/>
        </p:nvSpPr>
        <p:spPr>
          <a:xfrm>
            <a:off x="4636168" y="942826"/>
            <a:ext cx="3031958" cy="119650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5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आद्गुणः</a:t>
            </a:r>
            <a:endParaRPr lang="en-IN" sz="5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5" name="Flowchart: Terminator 14"/>
          <p:cNvSpPr/>
          <p:nvPr/>
        </p:nvSpPr>
        <p:spPr>
          <a:xfrm>
            <a:off x="4311391" y="94202"/>
            <a:ext cx="3605666" cy="789896"/>
          </a:xfrm>
          <a:prstGeom prst="flowChartTerminator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गुणसन्धेः सूत्रम्</a:t>
            </a:r>
            <a:endParaRPr lang="en-IN" sz="4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22514" y="2284092"/>
            <a:ext cx="11422743" cy="20900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सरलार्थः – अ आ इत्येताभ्यां वर्णाभ्याम् इ ई इत्येतयोः परयोः एकारः, उ ऊ इत्येतयोः परयोः 	   	     ओकारः, ऋ ॠ इत्येतयोः परयोः अर्, लृकारे परे अल् च पूर्वपरयोः वर्णयोः स्थाने 		     एकादेशो भवति।</a:t>
            </a:r>
          </a:p>
        </p:txBody>
      </p:sp>
      <p:sp>
        <p:nvSpPr>
          <p:cNvPr id="17" name="Vertical Scroll 16"/>
          <p:cNvSpPr/>
          <p:nvPr/>
        </p:nvSpPr>
        <p:spPr>
          <a:xfrm>
            <a:off x="3585029" y="4524093"/>
            <a:ext cx="5021943" cy="2159592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इवर्णः </a:t>
            </a:r>
            <a:r>
              <a:rPr lang="en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एकारः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ओकारः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</a:t>
            </a:r>
          </a:p>
          <a:p>
            <a:pPr algn="ctr"/>
            <a:r>
              <a:rPr lang="sa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लृवर्णः </a:t>
            </a:r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अल्</a:t>
            </a:r>
            <a:endParaRPr lang="sa-IN" sz="2800" b="1" dirty="0">
              <a:solidFill>
                <a:schemeClr val="tx1">
                  <a:lumMod val="95000"/>
                  <a:lumOff val="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3595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 Single Corner Rectangle 26"/>
          <p:cNvSpPr/>
          <p:nvPr/>
        </p:nvSpPr>
        <p:spPr>
          <a:xfrm>
            <a:off x="779011" y="139185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देव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8" name="Round Single Corner Rectangle 27"/>
          <p:cNvSpPr/>
          <p:nvPr/>
        </p:nvSpPr>
        <p:spPr>
          <a:xfrm>
            <a:off x="2861813" y="136282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इन्द्रः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29" name="Plus 28"/>
          <p:cNvSpPr/>
          <p:nvPr/>
        </p:nvSpPr>
        <p:spPr>
          <a:xfrm>
            <a:off x="2161052" y="157751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Equal 29"/>
          <p:cNvSpPr/>
          <p:nvPr/>
        </p:nvSpPr>
        <p:spPr>
          <a:xfrm>
            <a:off x="4458386" y="157751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1" name="Round Diagonal Corner Rectangle 30"/>
          <p:cNvSpPr/>
          <p:nvPr/>
        </p:nvSpPr>
        <p:spPr>
          <a:xfrm>
            <a:off x="5878291" y="1414208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 </a:t>
            </a:r>
            <a:r>
              <a:rPr lang="en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endParaRPr lang="en-IN" sz="4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2" name="Equal 31"/>
          <p:cNvSpPr/>
          <p:nvPr/>
        </p:nvSpPr>
        <p:spPr>
          <a:xfrm>
            <a:off x="8340958" y="157751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3" name="Flowchart: Alternate Process 32"/>
          <p:cNvSpPr/>
          <p:nvPr/>
        </p:nvSpPr>
        <p:spPr>
          <a:xfrm>
            <a:off x="9506863" y="1414208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देवेन्द्रः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4" name="Round Single Corner Rectangle 33"/>
          <p:cNvSpPr/>
          <p:nvPr/>
        </p:nvSpPr>
        <p:spPr>
          <a:xfrm>
            <a:off x="742934" y="2406957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गण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5" name="Round Single Corner Rectangle 34"/>
          <p:cNvSpPr/>
          <p:nvPr/>
        </p:nvSpPr>
        <p:spPr>
          <a:xfrm>
            <a:off x="2825736" y="2377929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ईशः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6" name="Plus 35"/>
          <p:cNvSpPr/>
          <p:nvPr/>
        </p:nvSpPr>
        <p:spPr>
          <a:xfrm>
            <a:off x="2124975" y="2592619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7" name="Equal 36"/>
          <p:cNvSpPr/>
          <p:nvPr/>
        </p:nvSpPr>
        <p:spPr>
          <a:xfrm>
            <a:off x="4422309" y="2592618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3" name="Round Diagonal Corner Rectangle 42"/>
          <p:cNvSpPr/>
          <p:nvPr/>
        </p:nvSpPr>
        <p:spPr>
          <a:xfrm>
            <a:off x="5842214" y="2429310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8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8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8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8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 </a:t>
            </a:r>
            <a:r>
              <a:rPr lang="en-IN" sz="48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8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endParaRPr lang="en-IN" sz="48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4" name="Equal 43"/>
          <p:cNvSpPr/>
          <p:nvPr/>
        </p:nvSpPr>
        <p:spPr>
          <a:xfrm>
            <a:off x="8304881" y="2592617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9470786" y="2429310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गणेशः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6" name="Round Single Corner Rectangle 45"/>
          <p:cNvSpPr/>
          <p:nvPr/>
        </p:nvSpPr>
        <p:spPr>
          <a:xfrm>
            <a:off x="722520" y="3346283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7" name="Round Single Corner Rectangle 46"/>
          <p:cNvSpPr/>
          <p:nvPr/>
        </p:nvSpPr>
        <p:spPr>
          <a:xfrm>
            <a:off x="2761779" y="337169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इन्द्रः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8" name="Plus 47"/>
          <p:cNvSpPr/>
          <p:nvPr/>
        </p:nvSpPr>
        <p:spPr>
          <a:xfrm>
            <a:off x="2079159" y="357144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9" name="Equal 48"/>
          <p:cNvSpPr/>
          <p:nvPr/>
        </p:nvSpPr>
        <p:spPr>
          <a:xfrm>
            <a:off x="4336579" y="357144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6" name="Equal 55"/>
          <p:cNvSpPr/>
          <p:nvPr/>
        </p:nvSpPr>
        <p:spPr>
          <a:xfrm>
            <a:off x="8236160" y="357144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9385056" y="344847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महेन्द्रः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8" name="Round Single Corner Rectangle 57"/>
          <p:cNvSpPr/>
          <p:nvPr/>
        </p:nvSpPr>
        <p:spPr>
          <a:xfrm>
            <a:off x="786270" y="4389057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9" name="Round Single Corner Rectangle 58"/>
          <p:cNvSpPr/>
          <p:nvPr/>
        </p:nvSpPr>
        <p:spPr>
          <a:xfrm>
            <a:off x="2803756" y="4389057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ईशः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0" name="Plus 59"/>
          <p:cNvSpPr/>
          <p:nvPr/>
        </p:nvSpPr>
        <p:spPr>
          <a:xfrm>
            <a:off x="2150621" y="4607367"/>
            <a:ext cx="671733" cy="449943"/>
          </a:xfrm>
          <a:prstGeom prst="mathPlus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1" name="Equal 60"/>
          <p:cNvSpPr/>
          <p:nvPr/>
        </p:nvSpPr>
        <p:spPr>
          <a:xfrm>
            <a:off x="4400329" y="4603132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2" name="Equal 61"/>
          <p:cNvSpPr/>
          <p:nvPr/>
        </p:nvSpPr>
        <p:spPr>
          <a:xfrm>
            <a:off x="8282900" y="4614221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3" name="Flowchart: Alternate Process 62"/>
          <p:cNvSpPr/>
          <p:nvPr/>
        </p:nvSpPr>
        <p:spPr>
          <a:xfrm>
            <a:off x="9448806" y="4513013"/>
            <a:ext cx="1959428" cy="848892"/>
          </a:xfrm>
          <a:prstGeom prst="flowChartAlternateProcess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महेशः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5" name="Round Diagonal Corner Rectangle 64"/>
          <p:cNvSpPr/>
          <p:nvPr/>
        </p:nvSpPr>
        <p:spPr>
          <a:xfrm>
            <a:off x="5811141" y="3444412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 </a:t>
            </a:r>
            <a:r>
              <a:rPr lang="en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 </a:t>
            </a:r>
            <a:r>
              <a:rPr lang="en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endParaRPr lang="en-IN" sz="4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6" name="Round Diagonal Corner Rectangle 65"/>
          <p:cNvSpPr/>
          <p:nvPr/>
        </p:nvSpPr>
        <p:spPr>
          <a:xfrm>
            <a:off x="5752651" y="4518663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 </a:t>
            </a:r>
            <a:r>
              <a:rPr lang="en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ई</a:t>
            </a:r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</a:t>
            </a:r>
            <a:endParaRPr lang="en-IN" sz="4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3901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ound Single Corner Rectangle 48"/>
          <p:cNvSpPr/>
          <p:nvPr/>
        </p:nvSpPr>
        <p:spPr>
          <a:xfrm>
            <a:off x="779011" y="1391855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सूर्य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5" name="Round Single Corner Rectangle 54"/>
          <p:cNvSpPr/>
          <p:nvPr/>
        </p:nvSpPr>
        <p:spPr>
          <a:xfrm>
            <a:off x="2861813" y="1362827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उदयः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6" name="Plus 55"/>
          <p:cNvSpPr/>
          <p:nvPr/>
        </p:nvSpPr>
        <p:spPr>
          <a:xfrm>
            <a:off x="2161052" y="157751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7" name="Equal 56"/>
          <p:cNvSpPr/>
          <p:nvPr/>
        </p:nvSpPr>
        <p:spPr>
          <a:xfrm>
            <a:off x="4458386" y="157751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8" name="Round Diagonal Corner Rectangle 57"/>
          <p:cNvSpPr/>
          <p:nvPr/>
        </p:nvSpPr>
        <p:spPr>
          <a:xfrm>
            <a:off x="5878291" y="1414208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 </a:t>
            </a:r>
            <a:r>
              <a:rPr lang="en-IN" sz="44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4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endParaRPr lang="en-IN" sz="4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9" name="Equal 58"/>
          <p:cNvSpPr/>
          <p:nvPr/>
        </p:nvSpPr>
        <p:spPr>
          <a:xfrm>
            <a:off x="8340958" y="1577515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0" name="Flowchart: Alternate Process 59"/>
          <p:cNvSpPr/>
          <p:nvPr/>
        </p:nvSpPr>
        <p:spPr>
          <a:xfrm>
            <a:off x="9506863" y="1414208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सूर्योदयः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1" name="Round Single Corner Rectangle 60"/>
          <p:cNvSpPr/>
          <p:nvPr/>
        </p:nvSpPr>
        <p:spPr>
          <a:xfrm>
            <a:off x="742934" y="2406957"/>
            <a:ext cx="134575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2" name="Round Single Corner Rectangle 61"/>
          <p:cNvSpPr/>
          <p:nvPr/>
        </p:nvSpPr>
        <p:spPr>
          <a:xfrm>
            <a:off x="2825736" y="2377929"/>
            <a:ext cx="1510843" cy="900273"/>
          </a:xfrm>
          <a:prstGeom prst="round1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ऊनविंशतिः</a:t>
            </a:r>
            <a:endParaRPr lang="en-IN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3" name="Plus 62"/>
          <p:cNvSpPr/>
          <p:nvPr/>
        </p:nvSpPr>
        <p:spPr>
          <a:xfrm>
            <a:off x="2124975" y="2592619"/>
            <a:ext cx="671733" cy="449943"/>
          </a:xfrm>
          <a:prstGeom prst="mathPlu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4" name="Equal 63"/>
          <p:cNvSpPr/>
          <p:nvPr/>
        </p:nvSpPr>
        <p:spPr>
          <a:xfrm>
            <a:off x="4422309" y="2592618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5" name="Round Diagonal Corner Rectangle 64"/>
          <p:cNvSpPr/>
          <p:nvPr/>
        </p:nvSpPr>
        <p:spPr>
          <a:xfrm>
            <a:off x="5842214" y="2429310"/>
            <a:ext cx="2336800" cy="837591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6" name="Equal 65"/>
          <p:cNvSpPr/>
          <p:nvPr/>
        </p:nvSpPr>
        <p:spPr>
          <a:xfrm>
            <a:off x="8304881" y="2592617"/>
            <a:ext cx="972457" cy="449943"/>
          </a:xfrm>
          <a:prstGeom prst="mathEqua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7" name="Flowchart: Alternate Process 66"/>
          <p:cNvSpPr/>
          <p:nvPr/>
        </p:nvSpPr>
        <p:spPr>
          <a:xfrm>
            <a:off x="9470786" y="2429310"/>
            <a:ext cx="1959428" cy="84889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एकोनविंशति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8" name="Round Single Corner Rectangle 67"/>
          <p:cNvSpPr/>
          <p:nvPr/>
        </p:nvSpPr>
        <p:spPr>
          <a:xfrm>
            <a:off x="722520" y="3346283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9" name="Round Single Corner Rectangle 68"/>
          <p:cNvSpPr/>
          <p:nvPr/>
        </p:nvSpPr>
        <p:spPr>
          <a:xfrm>
            <a:off x="2761779" y="3371690"/>
            <a:ext cx="1345753" cy="900273"/>
          </a:xfrm>
          <a:prstGeom prst="round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उत्सवः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0" name="Plus 69"/>
          <p:cNvSpPr/>
          <p:nvPr/>
        </p:nvSpPr>
        <p:spPr>
          <a:xfrm>
            <a:off x="2079159" y="3571447"/>
            <a:ext cx="671733" cy="449943"/>
          </a:xfrm>
          <a:prstGeom prst="mathPlu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1" name="Equal 70"/>
          <p:cNvSpPr/>
          <p:nvPr/>
        </p:nvSpPr>
        <p:spPr>
          <a:xfrm>
            <a:off x="4336579" y="3571447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2" name="Equal 71"/>
          <p:cNvSpPr/>
          <p:nvPr/>
        </p:nvSpPr>
        <p:spPr>
          <a:xfrm>
            <a:off x="8236160" y="3571446"/>
            <a:ext cx="972457" cy="449943"/>
          </a:xfrm>
          <a:prstGeom prst="mathEqua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3" name="Flowchart: Alternate Process 72"/>
          <p:cNvSpPr/>
          <p:nvPr/>
        </p:nvSpPr>
        <p:spPr>
          <a:xfrm>
            <a:off x="9385056" y="3448472"/>
            <a:ext cx="1959428" cy="848892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महोत्सवः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4" name="Round Single Corner Rectangle 73"/>
          <p:cNvSpPr/>
          <p:nvPr/>
        </p:nvSpPr>
        <p:spPr>
          <a:xfrm>
            <a:off x="786270" y="4389057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महा</a:t>
            </a:r>
            <a:endParaRPr lang="en-IN" sz="4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5" name="Round Single Corner Rectangle 74"/>
          <p:cNvSpPr/>
          <p:nvPr/>
        </p:nvSpPr>
        <p:spPr>
          <a:xfrm>
            <a:off x="2803756" y="4389057"/>
            <a:ext cx="1345753" cy="900273"/>
          </a:xfrm>
          <a:prstGeom prst="round1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ऊर्मिः</a:t>
            </a:r>
            <a:endParaRPr lang="en-IN" sz="40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76" name="Plus 75"/>
          <p:cNvSpPr/>
          <p:nvPr/>
        </p:nvSpPr>
        <p:spPr>
          <a:xfrm>
            <a:off x="2150621" y="4607367"/>
            <a:ext cx="671733" cy="449943"/>
          </a:xfrm>
          <a:prstGeom prst="mathPlus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7" name="Equal 76"/>
          <p:cNvSpPr/>
          <p:nvPr/>
        </p:nvSpPr>
        <p:spPr>
          <a:xfrm>
            <a:off x="4400329" y="4603132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8" name="Equal 77"/>
          <p:cNvSpPr/>
          <p:nvPr/>
        </p:nvSpPr>
        <p:spPr>
          <a:xfrm>
            <a:off x="8282900" y="4614221"/>
            <a:ext cx="972457" cy="449943"/>
          </a:xfrm>
          <a:prstGeom prst="mathEqual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9" name="Flowchart: Alternate Process 78"/>
          <p:cNvSpPr/>
          <p:nvPr/>
        </p:nvSpPr>
        <p:spPr>
          <a:xfrm>
            <a:off x="9448806" y="4513013"/>
            <a:ext cx="1959428" cy="848892"/>
          </a:xfrm>
          <a:prstGeom prst="flowChartAlternateProcess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3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महोर्मिः</a:t>
            </a:r>
            <a:endParaRPr lang="en-IN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80" name="Round Diagonal Corner Rectangle 79"/>
          <p:cNvSpPr/>
          <p:nvPr/>
        </p:nvSpPr>
        <p:spPr>
          <a:xfrm>
            <a:off x="5811141" y="3444412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81" name="Round Diagonal Corner Rectangle 80"/>
          <p:cNvSpPr/>
          <p:nvPr/>
        </p:nvSpPr>
        <p:spPr>
          <a:xfrm>
            <a:off x="5752651" y="4518663"/>
            <a:ext cx="2336800" cy="837591"/>
          </a:xfrm>
          <a:prstGeom prst="round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+ </a:t>
            </a:r>
            <a:r>
              <a:rPr lang="sa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ऊ </a:t>
            </a:r>
            <a:r>
              <a:rPr lang="en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sa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ओ</a:t>
            </a:r>
            <a:endParaRPr lang="en-IN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1019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1365</TotalTime>
  <Words>1665</Words>
  <Application>Microsoft Office PowerPoint</Application>
  <PresentationFormat>Custom</PresentationFormat>
  <Paragraphs>503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Dr. Janakisharan Acharya</cp:lastModifiedBy>
  <cp:revision>515</cp:revision>
  <dcterms:created xsi:type="dcterms:W3CDTF">2020-09-06T10:37:24Z</dcterms:created>
  <dcterms:modified xsi:type="dcterms:W3CDTF">2021-04-03T14:23:41Z</dcterms:modified>
</cp:coreProperties>
</file>