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A28"/>
    <a:srgbClr val="000000"/>
    <a:srgbClr val="52BA6D"/>
    <a:srgbClr val="DE66AD"/>
    <a:srgbClr val="F18F87"/>
    <a:srgbClr val="993366"/>
    <a:srgbClr val="20A8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A53F6-9CB0-4FDB-92D1-97E71CBCB6C2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31337-E127-4A9D-B6CB-6B6EC9EEC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28A713-4EB3-415C-8B10-65266A21FE24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7A35F4-03DB-4093-934D-679251B3CE1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667000"/>
            <a:ext cx="7851648" cy="18288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काव्यप्रकाशस्य प्रथमो</a:t>
            </a:r>
            <a:r>
              <a:rPr lang="sa-IN" smtClean="0">
                <a:solidFill>
                  <a:srgbClr val="FF0000"/>
                </a:solidFill>
              </a:rPr>
              <a:t>ल्लास</a:t>
            </a:r>
            <a:r>
              <a:rPr lang="hi-IN" smtClean="0">
                <a:solidFill>
                  <a:srgbClr val="FF0000"/>
                </a:solidFill>
              </a:rPr>
              <a:t>:</a:t>
            </a:r>
            <a:r>
              <a:rPr lang="hi-IN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i-IN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7854696" cy="1752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i-IN" dirty="0" smtClean="0">
                <a:solidFill>
                  <a:srgbClr val="002060"/>
                </a:solidFill>
              </a:rPr>
              <a:t>डॉ.महेन्द्रकुमार:</a:t>
            </a:r>
            <a:r>
              <a:rPr lang="en-IN" dirty="0" smtClean="0">
                <a:solidFill>
                  <a:srgbClr val="002060"/>
                </a:solidFill>
              </a:rPr>
              <a:t> </a:t>
            </a:r>
            <a:r>
              <a:rPr lang="hi-IN" dirty="0" smtClean="0">
                <a:solidFill>
                  <a:srgbClr val="002060"/>
                </a:solidFill>
              </a:rPr>
              <a:t>अं.दवे.</a:t>
            </a:r>
          </a:p>
          <a:p>
            <a:r>
              <a:rPr lang="hi-IN" dirty="0" smtClean="0">
                <a:solidFill>
                  <a:srgbClr val="002060"/>
                </a:solidFill>
              </a:rPr>
              <a:t>प्रोफेसर,साहित्यविभाग:</a:t>
            </a:r>
          </a:p>
          <a:p>
            <a:r>
              <a:rPr lang="hi-IN" dirty="0" smtClean="0">
                <a:solidFill>
                  <a:srgbClr val="002060"/>
                </a:solidFill>
              </a:rPr>
              <a:t>श्रीसोमनाथसंस्कृतयुनिवर्सिटी,वेरावलम्</a:t>
            </a:r>
            <a:r>
              <a:rPr lang="hi-IN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12818" y="1428750"/>
            <a:ext cx="4918364" cy="89563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3600" b="1" dirty="0" smtClean="0">
                <a:solidFill>
                  <a:schemeClr val="bg1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श्रीसोमनाथसंस्कृतविश्वविद्यालयः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dirty="0" smtClean="0">
                <a:solidFill>
                  <a:schemeClr val="bg1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राजेन्द्रभुवन मार्गः, वेरावलम् – ३६२२६६ गीर सोमनाथः (गुजरातम्)</a:t>
            </a:r>
            <a:endParaRPr lang="en-US" dirty="0" smtClean="0">
              <a:solidFill>
                <a:schemeClr val="bg1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pic>
        <p:nvPicPr>
          <p:cNvPr id="6" name="Picture 2" descr="G:\Janaki\SSSU\Logo copy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0457" y="209551"/>
            <a:ext cx="923086" cy="1066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r>
              <a:rPr lang="hi-IN" dirty="0" smtClean="0">
                <a:solidFill>
                  <a:srgbClr val="FF0000"/>
                </a:solidFill>
              </a:rPr>
              <a:t>काव्यप्रकाशस्य प्रथमोल्लास: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hi-IN" sz="3600" dirty="0" smtClean="0">
                <a:solidFill>
                  <a:srgbClr val="0070C0"/>
                </a:solidFill>
              </a:rPr>
              <a:t>काव्यप्रकाशस्य मङ्गलाचरणम्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hi-IN" sz="3600" dirty="0" smtClean="0">
                <a:solidFill>
                  <a:srgbClr val="FF0000"/>
                </a:solidFill>
              </a:rPr>
              <a:t>  कवे: सृष्टि:          -     ब्रह्मण: सृष्टि:</a:t>
            </a:r>
            <a:br>
              <a:rPr lang="hi-IN" sz="3600" dirty="0" smtClean="0">
                <a:solidFill>
                  <a:srgbClr val="FF0000"/>
                </a:solidFill>
              </a:rPr>
            </a:br>
            <a:r>
              <a:rPr lang="hi-IN" sz="2800" dirty="0" smtClean="0">
                <a:solidFill>
                  <a:srgbClr val="FF0000"/>
                </a:solidFill>
              </a:rPr>
              <a:t>  </a:t>
            </a:r>
            <a:r>
              <a:rPr lang="hi-IN" sz="2800" dirty="0" smtClean="0">
                <a:solidFill>
                  <a:srgbClr val="00B0F0"/>
                </a:solidFill>
              </a:rPr>
              <a:t>१.नियतिकृतनियमरहिताम्        १.नियतिशक्त्यानियतरूपा</a:t>
            </a:r>
            <a:br>
              <a:rPr lang="hi-IN" sz="2800" dirty="0" smtClean="0">
                <a:solidFill>
                  <a:srgbClr val="00B0F0"/>
                </a:solidFill>
              </a:rPr>
            </a:br>
            <a:r>
              <a:rPr lang="hi-IN" sz="2800" dirty="0" smtClean="0">
                <a:solidFill>
                  <a:srgbClr val="00B0F0"/>
                </a:solidFill>
              </a:rPr>
              <a:t>  २.ह्लादैकमयीम्                 २.सुखदु:खमोहस्वभावा ।</a:t>
            </a:r>
            <a:br>
              <a:rPr lang="hi-IN" sz="2800" dirty="0" smtClean="0">
                <a:solidFill>
                  <a:srgbClr val="00B0F0"/>
                </a:solidFill>
              </a:rPr>
            </a:br>
            <a:r>
              <a:rPr lang="hi-IN" sz="2800" dirty="0" smtClean="0">
                <a:solidFill>
                  <a:srgbClr val="00B0F0"/>
                </a:solidFill>
              </a:rPr>
              <a:t>  ३.अनन्यपरतन्त्राम् ।             ३. अन्यपरतन्त्राम्</a:t>
            </a:r>
            <a:br>
              <a:rPr lang="hi-IN" sz="2800" dirty="0" smtClean="0">
                <a:solidFill>
                  <a:srgbClr val="00B0F0"/>
                </a:solidFill>
              </a:rPr>
            </a:br>
            <a:r>
              <a:rPr lang="hi-IN" sz="2800" dirty="0" smtClean="0">
                <a:solidFill>
                  <a:srgbClr val="00B0F0"/>
                </a:solidFill>
              </a:rPr>
              <a:t>  ४.नवरसरुचिराम् ।               ४.षड् रसा न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hi-IN" sz="2800" dirty="0" smtClean="0">
                <a:solidFill>
                  <a:srgbClr val="00B0F0"/>
                </a:solidFill>
              </a:rPr>
              <a:t>च हृदैव च </a:t>
            </a:r>
            <a:br>
              <a:rPr lang="hi-IN" sz="2800" dirty="0" smtClean="0">
                <a:solidFill>
                  <a:srgbClr val="00B0F0"/>
                </a:solidFill>
              </a:rPr>
            </a:br>
            <a:r>
              <a:rPr lang="hi-IN" sz="2800" dirty="0" smtClean="0">
                <a:solidFill>
                  <a:srgbClr val="00B0F0"/>
                </a:solidFill>
              </a:rPr>
              <a:t/>
            </a:r>
            <a:br>
              <a:rPr lang="hi-IN" sz="2800" dirty="0" smtClean="0">
                <a:solidFill>
                  <a:srgbClr val="00B0F0"/>
                </a:solidFill>
              </a:rPr>
            </a:br>
            <a:r>
              <a:rPr lang="hi-IN" sz="2800" dirty="0" smtClean="0">
                <a:solidFill>
                  <a:srgbClr val="00B0F0"/>
                </a:solidFill>
              </a:rPr>
              <a:t/>
            </a:r>
            <a:br>
              <a:rPr lang="hi-IN" sz="2800" dirty="0" smtClean="0">
                <a:solidFill>
                  <a:srgbClr val="00B0F0"/>
                </a:solidFill>
              </a:rPr>
            </a:br>
            <a:endParaRPr lang="en-US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Autofit/>
          </a:bodyPr>
          <a:lstStyle/>
          <a:p>
            <a:r>
              <a:rPr lang="hi-IN" sz="4000" dirty="0" smtClean="0">
                <a:solidFill>
                  <a:srgbClr val="FF0000"/>
                </a:solidFill>
              </a:rPr>
              <a:t>  काव्यप्रयोजनम्</a:t>
            </a:r>
            <a:br>
              <a:rPr lang="hi-IN" sz="4000" dirty="0" smtClean="0">
                <a:solidFill>
                  <a:srgbClr val="FF0000"/>
                </a:solidFill>
              </a:rPr>
            </a:br>
            <a:r>
              <a:rPr lang="hi-IN" sz="4000" dirty="0" smtClean="0">
                <a:solidFill>
                  <a:srgbClr val="FF0000"/>
                </a:solidFill>
              </a:rPr>
              <a:t>  </a:t>
            </a:r>
            <a:r>
              <a:rPr lang="hi-IN" sz="4000" dirty="0" smtClean="0"/>
              <a:t>१.यशसे </a:t>
            </a:r>
            <a:br>
              <a:rPr lang="hi-IN" sz="4000" dirty="0" smtClean="0"/>
            </a:br>
            <a:r>
              <a:rPr lang="hi-IN" sz="4000" dirty="0" smtClean="0"/>
              <a:t>  २.अर्थकृते</a:t>
            </a:r>
            <a:br>
              <a:rPr lang="hi-IN" sz="4000" dirty="0" smtClean="0"/>
            </a:br>
            <a:r>
              <a:rPr lang="hi-IN" sz="4000" dirty="0" smtClean="0"/>
              <a:t>  ३.व्यवहारविदे</a:t>
            </a:r>
            <a:br>
              <a:rPr lang="hi-IN" sz="4000" dirty="0" smtClean="0"/>
            </a:br>
            <a:r>
              <a:rPr lang="hi-IN" sz="4000" dirty="0" smtClean="0"/>
              <a:t>  ४.शिवेतरक्षतये</a:t>
            </a:r>
            <a:br>
              <a:rPr lang="hi-IN" sz="4000" dirty="0" smtClean="0"/>
            </a:br>
            <a:r>
              <a:rPr lang="hi-IN" sz="4000" dirty="0" smtClean="0"/>
              <a:t>  </a:t>
            </a:r>
            <a:r>
              <a:rPr lang="hi-IN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५.सद्य: परनिर्वृत्तये</a:t>
            </a:r>
            <a:r>
              <a:rPr lang="hi-IN" sz="4000" dirty="0" smtClean="0"/>
              <a:t/>
            </a:r>
            <a:br>
              <a:rPr lang="hi-IN" sz="4000" dirty="0" smtClean="0"/>
            </a:br>
            <a:r>
              <a:rPr lang="hi-IN" sz="4000" dirty="0" smtClean="0"/>
              <a:t>  ६.कान्तासम्मिततयोपदेशयुजे</a:t>
            </a:r>
            <a:r>
              <a:rPr lang="hi-IN" sz="4000" dirty="0" smtClean="0">
                <a:solidFill>
                  <a:srgbClr val="FF0000"/>
                </a:solidFill>
              </a:rPr>
              <a:t/>
            </a:r>
            <a:br>
              <a:rPr lang="hi-IN" sz="4000" dirty="0" smtClean="0">
                <a:solidFill>
                  <a:srgbClr val="FF0000"/>
                </a:solidFill>
              </a:rPr>
            </a:br>
            <a:r>
              <a:rPr lang="hi-IN" sz="4000" dirty="0" smtClean="0">
                <a:solidFill>
                  <a:srgbClr val="FF0000"/>
                </a:solidFill>
              </a:rPr>
              <a:t/>
            </a:r>
            <a:br>
              <a:rPr lang="hi-IN" sz="4000" dirty="0" smtClean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8686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i-IN" sz="2400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2400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z="2400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कालिदासादीनामिव यश:  </a:t>
            </a:r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hi-IN" sz="24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श्रीहर्षादेर्धावकादिनामिव धनम्।</a:t>
            </a:r>
          </a:p>
          <a:p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राजादिगतोचिताचारपरिज्ञानम् </a:t>
            </a:r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*आदित्यादेर्मयूरादीनामिवानर्थनिवारणम् ।</a:t>
            </a:r>
          </a:p>
          <a:p>
            <a:r>
              <a:rPr lang="hi-IN" sz="2400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सकलप्रयोजनमौलिभूतं समनन्तरमेव रसास्वादनसमुद्भूतं     विगलितवेद्यान्तरमानन्दम् ।</a:t>
            </a:r>
          </a:p>
          <a:p>
            <a:endParaRPr lang="hi-IN" sz="2400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*प्रभुसम्मित शब्दप्रधानवेदादिशास्त्रेभ्य: सुहृत्सम्मितार्थ          तात्पर्यवत्पुराणादीतिहासेभ्यश्च  शब्दार्थयोर्गुणभावेन    रसाङ्गभूतव्यापारप्रवणतया  विलक्षणं यत्काव्यं लोकोत्तर वर्णनानिपुणं कविकर्म तत् कान्तेव सरसतापादनेनाभिमुखीकृत्य रामादिवद्वर्तितव्यं न रावणादिवदित्युपदेशं च यथायोग्यं कवे: सहृदयस्य च करोतीति सर्वथा तत्र यतनीयम् ।</a:t>
            </a:r>
          </a:p>
          <a:p>
            <a:r>
              <a:rPr lang="hi-IN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2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hi-IN" dirty="0" smtClean="0"/>
              <a:t>काव्यहेतु: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शक्तिर्निपुणता लोकशास्त्रकाव्याद्यवेक्षणात् ।</a:t>
            </a:r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काव्यज्ञशिक्षयाभ्यास इति हेतुस्तदुद्भवे ॥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◌ </a:t>
            </a:r>
            <a:r>
              <a:rPr lang="hi-IN" dirty="0" smtClean="0">
                <a:solidFill>
                  <a:srgbClr val="9933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शक्ति: कवित्वबीजरूप: संस्कारविशेष: , यां विना काव्यं  </a:t>
            </a:r>
          </a:p>
          <a:p>
            <a:pPr>
              <a:buNone/>
            </a:pPr>
            <a:r>
              <a:rPr lang="hi-IN" dirty="0" smtClean="0">
                <a:solidFill>
                  <a:srgbClr val="9933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न प्रसरेत् ,  प्रस्तृतं वा उपहसनीयं स्यात् ।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◌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लोकस्य स्थावरजङ्गमात्मकस्य लोकवृत्तस्य, शास्त्राणां छन्दोव्याकरणाभिधानकोशकलाचतुर्वर्गगजतुरगखड्गादि लक्षणग्रन्थानाम्,  काव्यानां च महाकविसम्बन्धिनाम् आदिग्रहणादितिहासादीनां च विमर्शनाद् व्युत्पत्ति: । 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◌ काव्यं कर्तुं विचारयितुं च ये जानन्ति तदुपदेशेन करणे योजने च पौन: पुन्येन प्रवृत्तिरिति त्रय: समुदिता:,  न तु व्यस्ता:, तस्य काव्यस्योद्भवे निर्माणे समुल्लासे च हेतुर्न तु हेतव: 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200400" y="762000"/>
            <a:ext cx="76200" cy="152400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</a:t>
            </a:r>
            <a:r>
              <a:rPr lang="hi-IN" sz="3600" dirty="0" smtClean="0"/>
              <a:t>काव्यस्वरूपम्</a:t>
            </a:r>
            <a:r>
              <a:rPr lang="hi-IN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तददोषौ शब्दार्थौ सगुणावनलंकृती पुन: क्वापि ।</a:t>
            </a:r>
          </a:p>
          <a:p>
            <a:r>
              <a:rPr lang="hi-IN" dirty="0" smtClean="0">
                <a:solidFill>
                  <a:srgbClr val="080A28"/>
                </a:solidFill>
              </a:rPr>
              <a:t>यथा—</a:t>
            </a:r>
          </a:p>
          <a:p>
            <a:pPr>
              <a:buNone/>
            </a:pPr>
            <a:r>
              <a:rPr lang="hi-IN" dirty="0" smtClean="0">
                <a:solidFill>
                  <a:srgbClr val="00B050"/>
                </a:solidFill>
              </a:rPr>
              <a:t>   य: कौमारहर: स एव हि वरस्ता एव चैत्रक्षपा-</a:t>
            </a:r>
          </a:p>
          <a:p>
            <a:pPr>
              <a:buNone/>
            </a:pPr>
            <a:r>
              <a:rPr lang="hi-IN" dirty="0" smtClean="0">
                <a:solidFill>
                  <a:srgbClr val="00B050"/>
                </a:solidFill>
              </a:rPr>
              <a:t>  स्ते  चोन्मीलितमालतीसुरभय: प्रौढा: कदम्बानिला: ।</a:t>
            </a:r>
          </a:p>
          <a:p>
            <a:pPr>
              <a:buNone/>
            </a:pPr>
            <a:r>
              <a:rPr lang="hi-IN" dirty="0" smtClean="0">
                <a:solidFill>
                  <a:srgbClr val="00B050"/>
                </a:solidFill>
              </a:rPr>
              <a:t>  सा चैवास्मि तथापि तत्र सुरतव्यापारलीलाविधौ</a:t>
            </a:r>
          </a:p>
          <a:p>
            <a:pPr>
              <a:buNone/>
            </a:pPr>
            <a:r>
              <a:rPr lang="hi-IN" dirty="0" smtClean="0">
                <a:solidFill>
                  <a:srgbClr val="00B050"/>
                </a:solidFill>
              </a:rPr>
              <a:t>  रेवारोधसि वेतसीतरुतले चेत: समुत्कण्ठते ॥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        </a:t>
            </a:r>
            <a:r>
              <a:rPr lang="hi-IN" sz="3600" dirty="0" smtClean="0"/>
              <a:t>काव्यभेदान्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i-IN" dirty="0" smtClean="0"/>
          </a:p>
          <a:p>
            <a:r>
              <a:rPr lang="hi-IN" dirty="0" smtClean="0"/>
              <a:t> </a:t>
            </a:r>
            <a:r>
              <a:rPr lang="hi-IN" b="1" dirty="0" smtClean="0">
                <a:solidFill>
                  <a:schemeClr val="accent4">
                    <a:lumMod val="75000"/>
                  </a:schemeClr>
                </a:solidFill>
              </a:rPr>
              <a:t>उत्तमकाव्यम्—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इदमुत्तममतिशयिनि व्यङ्गे वाच्याद् ध्वनिर्बुधै: कथित: ।</a:t>
            </a:r>
          </a:p>
          <a:p>
            <a:r>
              <a:rPr lang="hi-IN" dirty="0" smtClean="0"/>
              <a:t>यथा—</a:t>
            </a:r>
          </a:p>
          <a:p>
            <a:pPr>
              <a:buNone/>
            </a:pPr>
            <a:r>
              <a:rPr lang="hi-IN" dirty="0" smtClean="0"/>
              <a:t>  नि:शेषच्युतचन्दनं स्तनतटं निर्मृष्टरागोऽधरो</a:t>
            </a:r>
          </a:p>
          <a:p>
            <a:pPr>
              <a:buNone/>
            </a:pPr>
            <a:r>
              <a:rPr lang="hi-IN" dirty="0" smtClean="0"/>
              <a:t>  नेत्रे दूरमनञ्जने पुलकिता तन्वी तवेयं तनु: ।</a:t>
            </a:r>
          </a:p>
          <a:p>
            <a:pPr>
              <a:buNone/>
            </a:pPr>
            <a:r>
              <a:rPr lang="hi-IN" dirty="0" smtClean="0"/>
              <a:t>  मिथ्यावादिनि दूति बान्धवजनस्याज्ञातपीडागमे </a:t>
            </a:r>
          </a:p>
          <a:p>
            <a:pPr>
              <a:buNone/>
            </a:pPr>
            <a:r>
              <a:rPr lang="hi-IN" dirty="0" smtClean="0"/>
              <a:t>  वापीं स्नातुमितो  गतासि न पुनस्तस्याधमस्यान्तिकम् ॥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600" dirty="0" smtClean="0">
                <a:solidFill>
                  <a:srgbClr val="FF0000"/>
                </a:solidFill>
              </a:rPr>
              <a:t>  </a:t>
            </a:r>
            <a:r>
              <a:rPr lang="hi-IN" sz="3600" dirty="0" smtClean="0">
                <a:solidFill>
                  <a:srgbClr val="00B050"/>
                </a:solidFill>
              </a:rPr>
              <a:t>मध्यमकाव्यम्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i-IN" dirty="0" smtClean="0">
              <a:solidFill>
                <a:srgbClr val="0070C0"/>
              </a:solidFill>
            </a:endParaRPr>
          </a:p>
          <a:p>
            <a:r>
              <a:rPr lang="hi-IN" dirty="0" smtClean="0">
                <a:solidFill>
                  <a:srgbClr val="0070C0"/>
                </a:solidFill>
              </a:rPr>
              <a:t>अतादृशि गुणीभूतव्यङ्ग्यं व्यङ्गे तु मध्यमम् ॥</a:t>
            </a:r>
          </a:p>
          <a:p>
            <a:pPr>
              <a:buNone/>
            </a:pPr>
            <a:endParaRPr lang="hi-IN" dirty="0" smtClean="0">
              <a:solidFill>
                <a:srgbClr val="0070C0"/>
              </a:solidFill>
            </a:endParaRPr>
          </a:p>
          <a:p>
            <a:r>
              <a:rPr lang="hi-IN" dirty="0" smtClean="0"/>
              <a:t> </a:t>
            </a:r>
            <a:r>
              <a:rPr lang="hi-IN" dirty="0" smtClean="0">
                <a:solidFill>
                  <a:srgbClr val="FF0000"/>
                </a:solidFill>
              </a:rPr>
              <a:t>ग्रामतरुणं तरुण्या नववञ्जुलमञ्जरीसनाथकरम् ।</a:t>
            </a:r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</a:rPr>
              <a:t>  पश्यन्त्या भवति मुहुर्नितरां मलिना मुखच्छाया ॥</a:t>
            </a:r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600" dirty="0" smtClean="0"/>
              <a:t>  </a:t>
            </a:r>
            <a:r>
              <a:rPr lang="hi-IN" sz="3600" dirty="0" smtClean="0">
                <a:solidFill>
                  <a:srgbClr val="00B050"/>
                </a:solidFill>
              </a:rPr>
              <a:t>अवरकाव्यम्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/>
          <a:lstStyle/>
          <a:p>
            <a:pPr>
              <a:buNone/>
            </a:pP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शब्दचित्रं वाच्यचित्रमव्यङ्ग्यं त्ववरं स्मृतम् </a:t>
            </a:r>
            <a:r>
              <a:rPr lang="hi-IN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स्वच्छन्दोच्छलदच्छकच्छकुहरच्छातेतराम्बुच्छटा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मूर्छन्मोहमहर्षिहर्षविहितस्नानाह्निकाह्नाय व: ।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भिद्यादुद्यदुदारदर्दुरदरी दीर्धादरिद्रद्रुम-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द्रोहोद्रेकमहोर्मिमेदुरमदा मन्दाकिनी मन्दताम् ॥</a:t>
            </a:r>
          </a:p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विनिर्गतं मानदमात्ममन्दिराद् भवत्युपश्रुत्य यदृच्छयापि यम्।</a:t>
            </a:r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ससम्भ्रमेन्द्रद्रुतपातितार्गला निमीलिताक्षीव भियामरावती ॥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262</TotalTime>
  <Words>300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काव्यप्रकाशस्य प्रथमोल्लास: </vt:lpstr>
      <vt:lpstr>काव्यप्रकाशस्य प्रथमोल्लास: काव्यप्रकाशस्य मङ्गलाचरणम्   कवे: सृष्टि:          -     ब्रह्मण: सृष्टि:   १.नियतिकृतनियमरहिताम्        १.नियतिशक्त्यानियतरूपा   २.ह्लादैकमयीम्                 २.सुखदु:खमोहस्वभावा ।   ३.अनन्यपरतन्त्राम् ।             ३. अन्यपरतन्त्राम्   ४.नवरसरुचिराम् ।               ४.षड् रसा न च हृदैव च    </vt:lpstr>
      <vt:lpstr>  काव्यप्रयोजनम्   १.यशसे    २.अर्थकृते   ३.व्यवहारविदे   ४.शिवेतरक्षतये   ५.सद्य: परनिर्वृत्तये   ६.कान्तासम्मिततयोपदेशयुजे  </vt:lpstr>
      <vt:lpstr>Slide 4</vt:lpstr>
      <vt:lpstr>काव्यहेतु:</vt:lpstr>
      <vt:lpstr> काव्यस्वरूपम् </vt:lpstr>
      <vt:lpstr>         काव्यभेदान्</vt:lpstr>
      <vt:lpstr>  मध्यमकाव्यम्</vt:lpstr>
      <vt:lpstr>  अवरकाव्यम्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काव्यप्रकाश:प्रथमोल्लास: एवं षष्ठोल्लास:</dc:title>
  <dc:creator>Sony Vaio</dc:creator>
  <cp:lastModifiedBy>Dr. Janakisharan Acharya</cp:lastModifiedBy>
  <cp:revision>53</cp:revision>
  <dcterms:created xsi:type="dcterms:W3CDTF">2016-02-19T20:09:13Z</dcterms:created>
  <dcterms:modified xsi:type="dcterms:W3CDTF">2021-04-03T14:28:06Z</dcterms:modified>
</cp:coreProperties>
</file>