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3"/>
  </p:notesMasterIdLst>
  <p:handoutMasterIdLst>
    <p:handoutMasterId r:id="rId24"/>
  </p:handoutMasterIdLst>
  <p:sldIdLst>
    <p:sldId id="424" r:id="rId2"/>
    <p:sldId id="432" r:id="rId3"/>
    <p:sldId id="437" r:id="rId4"/>
    <p:sldId id="408" r:id="rId5"/>
    <p:sldId id="413" r:id="rId6"/>
    <p:sldId id="409" r:id="rId7"/>
    <p:sldId id="410" r:id="rId8"/>
    <p:sldId id="434" r:id="rId9"/>
    <p:sldId id="411" r:id="rId10"/>
    <p:sldId id="414" r:id="rId11"/>
    <p:sldId id="415" r:id="rId12"/>
    <p:sldId id="416" r:id="rId13"/>
    <p:sldId id="418" r:id="rId14"/>
    <p:sldId id="425" r:id="rId15"/>
    <p:sldId id="426" r:id="rId16"/>
    <p:sldId id="427" r:id="rId17"/>
    <p:sldId id="429" r:id="rId18"/>
    <p:sldId id="430" r:id="rId19"/>
    <p:sldId id="431" r:id="rId20"/>
    <p:sldId id="433" r:id="rId21"/>
    <p:sldId id="438" r:id="rId2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FF"/>
    <a:srgbClr val="0000FF"/>
    <a:srgbClr val="F9F54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05" autoAdjust="0"/>
  </p:normalViewPr>
  <p:slideViewPr>
    <p:cSldViewPr>
      <p:cViewPr varScale="1">
        <p:scale>
          <a:sx n="92" d="100"/>
          <a:sy n="92" d="100"/>
        </p:scale>
        <p:origin x="-75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0"/>
    </p:cViewPr>
  </p:sorterViewPr>
  <p:notesViewPr>
    <p:cSldViewPr>
      <p:cViewPr varScale="1">
        <p:scale>
          <a:sx n="48" d="100"/>
          <a:sy n="48" d="100"/>
        </p:scale>
        <p:origin x="-2676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6E8B-1F55-475C-9C83-D9EF0C086BFB}" type="datetimeFigureOut">
              <a:rPr lang="en-US" smtClean="0"/>
              <a:pPr/>
              <a:t>04/06/2020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FCDFD-FBBF-4F90-A325-A80F79C8A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526DD-99A0-4B20-872B-DE6EE621F539}" type="datetimeFigureOut">
              <a:rPr lang="en-US" smtClean="0"/>
              <a:pPr/>
              <a:t>04/06/2020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683C-375F-474F-BA4B-F05FEC7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E781-4195-4B33-9FA3-C6313ED5E938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AE92-F021-4F72-B5EC-440B2DF2E66C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8636-9D08-4066-BCEE-E6CD8719F96D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6D7C-6834-497D-8B4B-271C216C46AA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F060-B384-41D7-B2A9-1C7EB0EEB351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23F5-ECC1-41F8-83D2-BA3D9433C0DF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5E8D-173A-4DBD-AC80-ED98F557E085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6474-165B-448D-A846-2A8AD8B1BC46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3BD4-43CA-43C8-A15F-4F96939C47FF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BCE-A986-4A30-9F91-95AACEA38E7D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49B-EE5A-4F05-853A-6B92D0D54985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D881-44A6-4BA3-9D08-529DCF524C73}" type="datetime1">
              <a:rPr lang="en-US" smtClean="0"/>
              <a:pPr/>
              <a:t>04/06/2020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76400" y="2495550"/>
            <a:ext cx="5791200" cy="11430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12818" y="1428750"/>
            <a:ext cx="4918364" cy="8956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36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10" name="Picture 2" descr="G:\Janaki\SSSU\Logo copy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0457" y="209551"/>
            <a:ext cx="923086" cy="1066800"/>
          </a:xfrm>
          <a:prstGeom prst="rect">
            <a:avLst/>
          </a:prstGeom>
          <a:noFill/>
        </p:spPr>
      </p:pic>
      <p:pic>
        <p:nvPicPr>
          <p:cNvPr id="12" name="Picture 11" descr="IMG_20181206_18045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03020" y="3486150"/>
            <a:ext cx="2640979" cy="1657349"/>
          </a:xfrm>
          <a:prstGeom prst="rect">
            <a:avLst/>
          </a:prstGeom>
        </p:spPr>
      </p:pic>
      <p:pic>
        <p:nvPicPr>
          <p:cNvPr id="13" name="Picture 12" descr="NKC_146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D5E5F2"/>
              </a:clrFrom>
              <a:clrTo>
                <a:srgbClr val="D5E5F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545840"/>
            <a:ext cx="2590800" cy="15976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43100" y="2682929"/>
            <a:ext cx="5257800" cy="103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66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शास्त्रपरिचयप्रकल्पः</a:t>
            </a:r>
            <a:endParaRPr lang="en-US" sz="4000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5800" y="8572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दुःखानाम्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आत्यन्तिकनिवृत्तिः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एव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मुख्यः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प्रतिपाद्यविषयः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 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प्रकृति-पुरुषविषयक-भेदज्ञानजन्यमुक्तिलाभः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अस्य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दर्शनस्य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प्रयोजनम्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2860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१.४    सांख्यदर्शनस्य </a:t>
            </a:r>
            <a:r>
              <a:rPr lang="en-US" sz="2000" b="1" dirty="0" err="1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विषयवस्तु</a:t>
            </a:r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16573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दु:खत्रयाभिघाताज्जिज्ञासा तदपघातके हेतौ 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दृष्टे साऽपार्था चेन्नैकान्तात्यन्तोऽभावात् ॥ १ 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 l="33382" t="40625" r="35578" b="39583"/>
          <a:stretch>
            <a:fillRect/>
          </a:stretch>
        </p:blipFill>
        <p:spPr bwMode="auto">
          <a:xfrm>
            <a:off x="1752600" y="2549975"/>
            <a:ext cx="4088063" cy="124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3400" y="38671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दुःखानां त्रयम् इति दुःखत्रयम् ।</a:t>
            </a:r>
            <a:endParaRPr lang="en-US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a-I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दुःखस्य अवश्यंनिवृत्तिः 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एकान्तनिवृत्तिः</a:t>
            </a:r>
            <a:r>
              <a:rPr lang="sa-I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,</a:t>
            </a:r>
            <a:endParaRPr lang="en-US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a-I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दुःखं पुनर्यथा न भवेत् तथा निवृत्तिः 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अत्यन्तनिवृत्तिः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sa-I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" y="857250"/>
            <a:ext cx="75438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सांख्यदर्शने पञ्चविंशतितत्त्वानि स्वीकृतानि सन्ति,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येषां विवेकज्ञानेन दुःखत्रयस्य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ऐकान्तिकात्यन्तिकनिवृत्तिः भवति।</a:t>
            </a:r>
            <a:endParaRPr lang="hi-IN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ए</a:t>
            </a: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तानि तत्त्वानि संक्षेपतः चतुर्धा विभक्तुं शक्यन्ते ।</a:t>
            </a:r>
            <a:endParaRPr lang="hi-IN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2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(१) मूलप्रकृतिः,</a:t>
            </a:r>
            <a:endParaRPr lang="hi-IN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2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(२) प्रकृतिविकृतिः,</a:t>
            </a:r>
            <a:endParaRPr lang="hi-IN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2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(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३</a:t>
            </a: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) विकृति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ः,</a:t>
            </a:r>
          </a:p>
          <a:p>
            <a:pPr lvl="2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(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४</a:t>
            </a: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) अप्रकृतिविकृतिः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चेति ।</a:t>
            </a:r>
            <a:endParaRPr lang="en-US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1" y="457200"/>
            <a:ext cx="2662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१.५    सांख्यदर्शनस्य तत्त्वानि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38200" y="37909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“मूलप्रकृतिरविकृतिः महदाद्याः प्रकृतिविकृतयः सप्त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षोडकस्तु विकारः न प्रकृतिर्न विकृतिः पुरुषः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sa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॥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३ ॥</a:t>
            </a:r>
            <a:endParaRPr lang="sa-IN" b="1" dirty="0" smtClean="0">
              <a:solidFill>
                <a:srgbClr val="66FF66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1" y="1047750"/>
          <a:ext cx="5943599" cy="29717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20799"/>
                <a:gridCol w="3708400"/>
                <a:gridCol w="914400"/>
              </a:tblGrid>
              <a:tr h="308811"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प्रकृतिः </a:t>
                      </a: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  <a:sym typeface="Wingdings"/>
                        </a:rPr>
                        <a:t>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१ मूलप्रकृतिः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१ अव्यक्तम्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2208"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प्रकृतिविकृतयः </a:t>
                      </a: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  <a:sym typeface="Wingdings"/>
                        </a:rPr>
                        <a:t>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१ </a:t>
                      </a: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महत्</a:t>
                      </a:r>
                      <a:r>
                        <a:rPr lang="hi-IN" sz="1600" b="1" baseline="0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 (बुद्धिः)</a:t>
                      </a: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,</a:t>
                      </a:r>
                    </a:p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१ </a:t>
                      </a: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अहङ्कारः, </a:t>
                      </a:r>
                      <a:endParaRPr lang="hi-IN" sz="1600" b="1" dirty="0" smtClean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५ तन्मात्राणि</a:t>
                      </a:r>
                      <a:r>
                        <a:rPr lang="hi-IN" sz="1600" b="1" baseline="0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 (शब्द-स्पर्श-रूप-रस-गन्धाः)</a:t>
                      </a:r>
                      <a:endParaRPr lang="hi-IN" sz="1600" b="1" dirty="0" smtClean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२३ व्यक्तानि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6277"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विकृतयः </a:t>
                      </a: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  <a:sym typeface="Wingdings"/>
                        </a:rPr>
                        <a:t>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१ </a:t>
                      </a: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मनः,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५ बुद्धीन्द्रियाणि</a:t>
                      </a:r>
                      <a:r>
                        <a:rPr lang="hi-IN" sz="1600" b="1" baseline="0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 (चक्षुः, श्रोत्रं, त्वक्, रसनम्, घ्राणम्)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५ </a:t>
                      </a: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कर्मेन्द्रियाणि</a:t>
                      </a:r>
                      <a:r>
                        <a:rPr lang="hi-IN" sz="1600" b="1" baseline="0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 (वाक्, पाणिः, पादः, पायुः, उपस्थः)</a:t>
                      </a:r>
                      <a:endParaRPr lang="hi-IN" sz="1600" b="1" dirty="0" smtClean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५ महाभूतानि (आकाश</a:t>
                      </a:r>
                      <a:r>
                        <a:rPr lang="hi-IN" sz="1600" b="1" baseline="0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म्, वायुः, तेजः, जलम्, पृथिवी)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4503">
                <a:tc>
                  <a:txBody>
                    <a:bodyPr/>
                    <a:lstStyle/>
                    <a:p>
                      <a:pPr marL="628650" marR="0" indent="-6286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अनुभयरूपः</a:t>
                      </a:r>
                      <a:r>
                        <a:rPr lang="en-US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 </a:t>
                      </a:r>
                      <a:endParaRPr lang="hi-IN" sz="1600" b="1" dirty="0" smtClean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(</a:t>
                      </a: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न</a:t>
                      </a:r>
                      <a:r>
                        <a:rPr lang="hi-IN" sz="1600" b="1" baseline="0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 प्रकृतिः न विकृतिः</a:t>
                      </a:r>
                      <a:r>
                        <a:rPr lang="en-US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)</a:t>
                      </a:r>
                      <a:r>
                        <a:rPr lang="hi-IN" sz="1600" b="1" dirty="0" smtClean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 </a:t>
                      </a: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  <a:sym typeface="Wingdings"/>
                        </a:rPr>
                        <a:t>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१ पुरुषः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indent="-6286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ChanakyaBBTUni" pitchFamily="2" charset="0"/>
                          <a:ea typeface="Arial Unicode MS" pitchFamily="34" charset="-128"/>
                          <a:cs typeface="ChanakyaBBTUni" pitchFamily="2" charset="0"/>
                        </a:rPr>
                        <a:t>१ ज्ञः</a:t>
                      </a:r>
                      <a:endParaRPr lang="en-US" sz="1600" b="1" dirty="0">
                        <a:latin typeface="ChanakyaBBTUni" pitchFamily="2" charset="0"/>
                        <a:ea typeface="Arial Unicode MS" pitchFamily="34" charset="-128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3400" y="4095750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charset="0"/>
              <a:buChar char="•"/>
            </a:pPr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प्रकृतिः </a:t>
            </a:r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 व्यक्तानां कारणम्</a:t>
            </a:r>
          </a:p>
          <a:p>
            <a:pPr lvl="0">
              <a:buFont typeface="Arial" charset="0"/>
              <a:buChar char="•"/>
            </a:pPr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विकृतिः  कार्यम्</a:t>
            </a:r>
          </a:p>
          <a:p>
            <a:pPr lvl="0">
              <a:buFont typeface="Arial" charset="0"/>
              <a:buChar char="•"/>
            </a:pPr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अविकृतिः  न कस्यापि कार्यम्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409575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= २५ तत्त्वानि</a:t>
            </a:r>
            <a:endParaRPr lang="hi-IN" b="1" dirty="0" smtClean="0">
              <a:solidFill>
                <a:srgbClr val="66FF66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  <a:sym typeface="Wingdings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409575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= २५ तत्त्वानि</a:t>
            </a:r>
            <a:endParaRPr lang="hi-IN" b="1" dirty="0" smtClean="0">
              <a:solidFill>
                <a:srgbClr val="66FF66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509" y="400050"/>
            <a:ext cx="611678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nakyaBBTUni" pitchFamily="2" charset="0"/>
                <a:cs typeface="ChanakyaBBTUni" pitchFamily="2" charset="0"/>
              </a:rPr>
              <a:t>पञ्चविंशतिः तत्त्वानां चतुर्धा विभागः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62001" y="342900"/>
            <a:ext cx="2515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9F549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१.६   सांख्यदर्शने प्रमाणानि –</a:t>
            </a:r>
            <a:endParaRPr lang="en-US" sz="2000" b="1" dirty="0">
              <a:solidFill>
                <a:srgbClr val="F9F549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8572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प्रमाणम् = 	प्रमाकरणम् प्रमाणम्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प्रमा = 	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यथार्थज्ञानम्</a:t>
            </a:r>
            <a:endParaRPr lang="en-US" b="1" dirty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838200" y="137160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दृष्टमनुमानमाप्तवचनं च सर्वप्रमाणसिद्धत्वात् 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त्रिविधं प्रमाणमिष्टं प्रमेयसिद्धि: प्रमाणाद्धि ॥ ४ ॥ 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838200" y="2571750"/>
            <a:ext cx="7543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दृष्टं नाम प्रत्यक्षम्।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अनु-पश्चाद् मीयते इति अनुमानम्।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उच्यते यत् तत् वचनम्, आप्तस्य वचनम् इति आप्तवचनम् अर्थात् शब्दः।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प्रत्यक्षानुमानशब्दप्रमाणेभ्यः अतिरिक्तानाम् उपमानादीनां समेषां प्रमाणानाम्</a:t>
            </a:r>
            <a:b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</a:b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अत्र एव अन्तर्भावः भवति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85750"/>
            <a:ext cx="2698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१.७   कार्यकारणभावसम्बन्धः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35417" r="49048" b="18750"/>
          <a:stretch>
            <a:fillRect/>
          </a:stretch>
        </p:blipFill>
        <p:spPr bwMode="auto">
          <a:xfrm>
            <a:off x="6096000" y="13335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817" t="30208" r="32430" b="19792"/>
          <a:stretch>
            <a:fillRect/>
          </a:stretch>
        </p:blipFill>
        <p:spPr bwMode="auto">
          <a:xfrm>
            <a:off x="3581400" y="133350"/>
            <a:ext cx="1523999" cy="11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5105400" y="533401"/>
            <a:ext cx="9906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5558" y="133350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घटः (कार्यम्)</a:t>
            </a:r>
            <a:endParaRPr lang="en-US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84404" y="133350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मृत्तिका (कारणम्)</a:t>
            </a:r>
            <a:endParaRPr lang="en-US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05400" y="2667000"/>
            <a:ext cx="1295400" cy="5143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500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कार्यम्</a:t>
            </a:r>
            <a:endParaRPr lang="en-US" sz="2500" dirty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2038350"/>
            <a:ext cx="20574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 असतः नाम अभावात् 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71800" y="2038350"/>
            <a:ext cx="1415562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सत् (भावरूपम्)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" y="2609850"/>
            <a:ext cx="20574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२. सतः ब्रह्मणः सकाशात्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971800" y="2609850"/>
            <a:ext cx="17526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विवर्तरूपं, न वस्तुसत्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3181350"/>
            <a:ext cx="2057400" cy="342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३. सतः परमाणुभ्यः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71801" y="3181350"/>
            <a:ext cx="1617785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असत् (अनित्यम्)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3695700"/>
            <a:ext cx="2057400" cy="342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सतः प्रधानात्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71800" y="3695700"/>
            <a:ext cx="1685192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अनागतावस्थम् 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10400" y="2038350"/>
            <a:ext cx="1447800" cy="3429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बौद्धमतम्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010400" y="2495550"/>
            <a:ext cx="1447800" cy="3429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वेदान्तमतम्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10400" y="3009900"/>
            <a:ext cx="1447800" cy="3429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न्यायमतम्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10400" y="3524250"/>
            <a:ext cx="1447800" cy="342900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सांख्यमतम्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cxnSp>
        <p:nvCxnSpPr>
          <p:cNvPr id="33" name="Straight Connector 32"/>
          <p:cNvCxnSpPr>
            <a:stCxn id="17" idx="3"/>
            <a:endCxn id="18" idx="1"/>
          </p:cNvCxnSpPr>
          <p:nvPr/>
        </p:nvCxnSpPr>
        <p:spPr>
          <a:xfrm>
            <a:off x="2514600" y="226695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3"/>
            <a:endCxn id="20" idx="1"/>
          </p:cNvCxnSpPr>
          <p:nvPr/>
        </p:nvCxnSpPr>
        <p:spPr>
          <a:xfrm>
            <a:off x="2514600" y="283845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3"/>
            <a:endCxn id="22" idx="1"/>
          </p:cNvCxnSpPr>
          <p:nvPr/>
        </p:nvCxnSpPr>
        <p:spPr>
          <a:xfrm>
            <a:off x="2514600" y="3352800"/>
            <a:ext cx="457201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3"/>
            <a:endCxn id="24" idx="1"/>
          </p:cNvCxnSpPr>
          <p:nvPr/>
        </p:nvCxnSpPr>
        <p:spPr>
          <a:xfrm>
            <a:off x="2514600" y="386715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3"/>
            <a:endCxn id="15" idx="2"/>
          </p:cNvCxnSpPr>
          <p:nvPr/>
        </p:nvCxnSpPr>
        <p:spPr>
          <a:xfrm>
            <a:off x="4387362" y="2266950"/>
            <a:ext cx="718038" cy="65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3"/>
            <a:endCxn id="15" idx="2"/>
          </p:cNvCxnSpPr>
          <p:nvPr/>
        </p:nvCxnSpPr>
        <p:spPr>
          <a:xfrm>
            <a:off x="4724400" y="2838450"/>
            <a:ext cx="381000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3"/>
            <a:endCxn id="15" idx="2"/>
          </p:cNvCxnSpPr>
          <p:nvPr/>
        </p:nvCxnSpPr>
        <p:spPr>
          <a:xfrm flipV="1">
            <a:off x="4589586" y="2924175"/>
            <a:ext cx="51581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4" idx="3"/>
            <a:endCxn id="15" idx="2"/>
          </p:cNvCxnSpPr>
          <p:nvPr/>
        </p:nvCxnSpPr>
        <p:spPr>
          <a:xfrm flipV="1">
            <a:off x="4656992" y="2924175"/>
            <a:ext cx="448408" cy="94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6"/>
            <a:endCxn id="28" idx="1"/>
          </p:cNvCxnSpPr>
          <p:nvPr/>
        </p:nvCxnSpPr>
        <p:spPr>
          <a:xfrm flipV="1">
            <a:off x="6400800" y="2209800"/>
            <a:ext cx="60960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6"/>
            <a:endCxn id="29" idx="1"/>
          </p:cNvCxnSpPr>
          <p:nvPr/>
        </p:nvCxnSpPr>
        <p:spPr>
          <a:xfrm flipV="1">
            <a:off x="6400800" y="2667000"/>
            <a:ext cx="60960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6"/>
            <a:endCxn id="30" idx="1"/>
          </p:cNvCxnSpPr>
          <p:nvPr/>
        </p:nvCxnSpPr>
        <p:spPr>
          <a:xfrm>
            <a:off x="6400800" y="2924175"/>
            <a:ext cx="60960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31" idx="1"/>
          </p:cNvCxnSpPr>
          <p:nvPr/>
        </p:nvCxnSpPr>
        <p:spPr>
          <a:xfrm>
            <a:off x="6400800" y="2924175"/>
            <a:ext cx="609600" cy="771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85750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१.८   सत्कार्यवादः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4457700"/>
            <a:ext cx="3429000" cy="3429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b="1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कार्यं सत् अस्ति</a:t>
            </a:r>
            <a:endParaRPr lang="en-US" sz="2000" b="1" dirty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1314450"/>
            <a:ext cx="1447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 असद् अकरणात्</a:t>
            </a:r>
            <a:endParaRPr lang="en-US" sz="1600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6362" y="1943100"/>
            <a:ext cx="1784838" cy="80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असत् चेत् कारणव्यापारात् पूर्वं कार्यं, नास्य सत्त्वं कर्तुं शक्यते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09800" y="1314450"/>
            <a:ext cx="1447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२. उपादान-</a:t>
            </a:r>
          </a:p>
          <a:p>
            <a:pPr algn="ctr"/>
            <a: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ग्रहणात्</a:t>
            </a:r>
            <a:endParaRPr lang="en-US" sz="1600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62400" y="1314450"/>
            <a:ext cx="15240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३. सर्वसम्भाव-</a:t>
            </a:r>
            <a:b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</a:br>
            <a: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अभावात्</a:t>
            </a:r>
            <a:endParaRPr lang="en-US" sz="1600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1314450"/>
            <a:ext cx="13716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४. शक्तस्य शक्यकरणात्</a:t>
            </a:r>
            <a:endParaRPr lang="en-US" sz="1600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00" y="5143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असदकरणादुपादानग्रहणात् सर्वसम्भवाभावात् ।</a:t>
            </a:r>
          </a:p>
          <a:p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शक्तस्य शक्यकरणात् कारणभावाच्च सत्कार्यम् ॥ ९ ॥ 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391400" y="1314450"/>
            <a:ext cx="12192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५. कारण-भावात्</a:t>
            </a:r>
            <a:endParaRPr lang="en-US" sz="1600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2209800" y="1943100"/>
            <a:ext cx="1415562" cy="80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यत्कारणं कार्येण सम्बद्धं तत् कार्यस्य जनकम्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3930162" y="1943100"/>
            <a:ext cx="1632438" cy="80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सर्वत्र सर्वस्य सम्भवः नास्ति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15000" y="1943100"/>
            <a:ext cx="1415562" cy="80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यत् यत् उत्पादनशक्ति-मत् तत् तत् उत्पादकम्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391400" y="1943100"/>
            <a:ext cx="1415562" cy="800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कारणं यल्लक्षणं तल्लक्षणमेव कार्यम् अपि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81000" y="2971800"/>
            <a:ext cx="1415562" cy="857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यथा शशशृङ्गं न उत्पद्यते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025162" y="2971800"/>
            <a:ext cx="1784838" cy="857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दध्यर्थी क्षीरस्य घटार्थी मृदः ग्रहणं करोति, नान्यस्य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930162" y="2971800"/>
            <a:ext cx="1632438" cy="857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यथा बालुकाभिः असम्बद्धं तैलं बालुकाभ्यः नोत्पद्यते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715000" y="2971800"/>
            <a:ext cx="1415562" cy="857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यथा तन्तुभ्यः पटः उत्पद्यते </a:t>
            </a:r>
            <a:endParaRPr lang="en-US" sz="1600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282962" y="2971800"/>
            <a:ext cx="1632438" cy="8572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6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यथा तन्तुपटयोः नार्थान्तरत्वम् अतः कार्यं कारणं च सत्</a:t>
            </a:r>
          </a:p>
        </p:txBody>
      </p:sp>
      <p:cxnSp>
        <p:nvCxnSpPr>
          <p:cNvPr id="125" name="Straight Arrow Connector 124"/>
          <p:cNvCxnSpPr>
            <a:stCxn id="17" idx="2"/>
            <a:endCxn id="18" idx="0"/>
          </p:cNvCxnSpPr>
          <p:nvPr/>
        </p:nvCxnSpPr>
        <p:spPr>
          <a:xfrm rot="5400000">
            <a:off x="1011116" y="1849316"/>
            <a:ext cx="171450" cy="16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9" idx="2"/>
            <a:endCxn id="110" idx="0"/>
          </p:cNvCxnSpPr>
          <p:nvPr/>
        </p:nvCxnSpPr>
        <p:spPr>
          <a:xfrm rot="5400000">
            <a:off x="2839916" y="1849316"/>
            <a:ext cx="171450" cy="16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1" idx="2"/>
            <a:endCxn id="111" idx="0"/>
          </p:cNvCxnSpPr>
          <p:nvPr/>
        </p:nvCxnSpPr>
        <p:spPr>
          <a:xfrm rot="16200000" flipH="1">
            <a:off x="4649665" y="1846385"/>
            <a:ext cx="171450" cy="21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3" idx="2"/>
            <a:endCxn id="112" idx="0"/>
          </p:cNvCxnSpPr>
          <p:nvPr/>
        </p:nvCxnSpPr>
        <p:spPr>
          <a:xfrm rot="5400000">
            <a:off x="6364166" y="1830266"/>
            <a:ext cx="171450" cy="54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76" idx="2"/>
            <a:endCxn id="113" idx="0"/>
          </p:cNvCxnSpPr>
          <p:nvPr/>
        </p:nvCxnSpPr>
        <p:spPr>
          <a:xfrm rot="16200000" flipH="1">
            <a:off x="7964365" y="1808285"/>
            <a:ext cx="171450" cy="98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13" idx="2"/>
            <a:endCxn id="118" idx="0"/>
          </p:cNvCxnSpPr>
          <p:nvPr/>
        </p:nvCxnSpPr>
        <p:spPr>
          <a:xfrm rot="5400000">
            <a:off x="7984881" y="2857301"/>
            <a:ext cx="228600" cy="158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12" idx="2"/>
            <a:endCxn id="117" idx="0"/>
          </p:cNvCxnSpPr>
          <p:nvPr/>
        </p:nvCxnSpPr>
        <p:spPr>
          <a:xfrm rot="5400000">
            <a:off x="6308481" y="2857301"/>
            <a:ext cx="228600" cy="158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1" idx="2"/>
            <a:endCxn id="116" idx="0"/>
          </p:cNvCxnSpPr>
          <p:nvPr/>
        </p:nvCxnSpPr>
        <p:spPr>
          <a:xfrm rot="5400000">
            <a:off x="4632081" y="2857301"/>
            <a:ext cx="228600" cy="158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10" idx="2"/>
            <a:endCxn id="115" idx="0"/>
          </p:cNvCxnSpPr>
          <p:nvPr/>
        </p:nvCxnSpPr>
        <p:spPr>
          <a:xfrm rot="5400000">
            <a:off x="2803281" y="2857301"/>
            <a:ext cx="228600" cy="158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8" idx="2"/>
            <a:endCxn id="114" idx="0"/>
          </p:cNvCxnSpPr>
          <p:nvPr/>
        </p:nvCxnSpPr>
        <p:spPr>
          <a:xfrm rot="5400000">
            <a:off x="974481" y="2857301"/>
            <a:ext cx="228600" cy="1588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14" idx="2"/>
            <a:endCxn id="15" idx="0"/>
          </p:cNvCxnSpPr>
          <p:nvPr/>
        </p:nvCxnSpPr>
        <p:spPr>
          <a:xfrm rot="16200000" flipH="1">
            <a:off x="2535115" y="2382716"/>
            <a:ext cx="628650" cy="352131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2"/>
            <a:endCxn id="15" idx="0"/>
          </p:cNvCxnSpPr>
          <p:nvPr/>
        </p:nvCxnSpPr>
        <p:spPr>
          <a:xfrm rot="16200000" flipH="1">
            <a:off x="3449515" y="3297116"/>
            <a:ext cx="628650" cy="169251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16" idx="2"/>
            <a:endCxn id="15" idx="0"/>
          </p:cNvCxnSpPr>
          <p:nvPr/>
        </p:nvCxnSpPr>
        <p:spPr>
          <a:xfrm rot="5400000">
            <a:off x="4363916" y="4075235"/>
            <a:ext cx="628650" cy="13628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17" idx="2"/>
            <a:endCxn id="15" idx="0"/>
          </p:cNvCxnSpPr>
          <p:nvPr/>
        </p:nvCxnSpPr>
        <p:spPr>
          <a:xfrm rot="5400000">
            <a:off x="5202116" y="3237035"/>
            <a:ext cx="628650" cy="181268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18" idx="2"/>
            <a:endCxn id="15" idx="0"/>
          </p:cNvCxnSpPr>
          <p:nvPr/>
        </p:nvCxnSpPr>
        <p:spPr>
          <a:xfrm rot="5400000">
            <a:off x="6040316" y="2398835"/>
            <a:ext cx="628650" cy="348908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304801" y="4514850"/>
            <a:ext cx="209384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b="1" dirty="0" smtClean="0">
                <a:solidFill>
                  <a:srgbClr val="C0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उत्पत्तेः प्राक् अपि स्वकारणे</a:t>
            </a:r>
            <a:endParaRPr lang="en-US" dirty="0"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1" y="514350"/>
            <a:ext cx="2247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१.९    गुणानां स्वरूपम् 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3855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प्रीत्यप्रीतिविषादात्मका: प्रकाशप्रवृत्तिनियमार्था: ।</a:t>
            </a:r>
            <a:r>
              <a:rPr lang="en-US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/>
            </a:r>
            <a:br>
              <a:rPr lang="en-US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</a:b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अन्योन्याभिभवाश्रयजननमिथुनवृत्तयश्च गुणा: ॥ १२ ॥ </a:t>
            </a:r>
            <a:endParaRPr lang="en-US" b="1" dirty="0">
              <a:solidFill>
                <a:srgbClr val="66FF66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400050"/>
            <a:ext cx="1219200" cy="4000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b="1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गुणाः</a:t>
            </a:r>
            <a:endParaRPr lang="en-US" sz="2800" b="1" dirty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200150"/>
            <a:ext cx="10668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सत्त्वम्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743075"/>
            <a:ext cx="1295400" cy="28575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स्वरूपम् </a:t>
            </a:r>
            <a:r>
              <a:rPr lang="hi-IN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</a:t>
            </a:r>
            <a:endParaRPr lang="en-US" b="1" dirty="0">
              <a:solidFill>
                <a:schemeClr val="tx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048000" y="800100"/>
            <a:ext cx="4038600" cy="342900"/>
            <a:chOff x="1980406" y="3200400"/>
            <a:chExt cx="4878388" cy="6103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981200" y="3505200"/>
              <a:ext cx="48768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266803" y="3352800"/>
              <a:ext cx="305594" cy="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18288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7056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42672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4419600" y="1200150"/>
            <a:ext cx="10668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रजः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553200" y="1200150"/>
            <a:ext cx="1066800" cy="342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तमः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362200" y="1714500"/>
            <a:ext cx="1371600" cy="3429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प्रीत्यात्मकम्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38200" y="2228850"/>
            <a:ext cx="1295400" cy="28575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प्रयोजनम् </a:t>
            </a:r>
            <a:r>
              <a:rPr lang="hi-IN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</a:t>
            </a:r>
            <a:endParaRPr lang="en-US" b="1" dirty="0">
              <a:solidFill>
                <a:schemeClr val="tx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38200" y="2743200"/>
            <a:ext cx="1219200" cy="28575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लक्षणम् </a:t>
            </a:r>
            <a:r>
              <a:rPr lang="hi-IN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</a:t>
            </a:r>
            <a:endParaRPr lang="en-US" b="1" dirty="0">
              <a:solidFill>
                <a:schemeClr val="tx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191000" y="1714500"/>
            <a:ext cx="1524000" cy="3429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अप्रीत्यात्मकम्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00800" y="1714500"/>
            <a:ext cx="1524000" cy="3429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विषादात्मकम्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362200" y="2228850"/>
            <a:ext cx="1371600" cy="342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प्रकाशकम्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91000" y="2228850"/>
            <a:ext cx="1524000" cy="342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प्रवर्त्तकम्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00800" y="2228850"/>
            <a:ext cx="1524000" cy="342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नियामकम्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362200" y="2743200"/>
            <a:ext cx="1371600" cy="3429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लघु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191000" y="2743200"/>
            <a:ext cx="1524000" cy="3429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उपष्टम्भकम्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24600" y="2743200"/>
            <a:ext cx="1676400" cy="3429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गुरु आवरणकं च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cxnSp>
        <p:nvCxnSpPr>
          <p:cNvPr id="31" name="Straight Connector 30"/>
          <p:cNvCxnSpPr>
            <a:stCxn id="8" idx="2"/>
            <a:endCxn id="34" idx="0"/>
          </p:cNvCxnSpPr>
          <p:nvPr/>
        </p:nvCxnSpPr>
        <p:spPr>
          <a:xfrm rot="5400000">
            <a:off x="2962275" y="162857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2"/>
            <a:endCxn id="39" idx="0"/>
          </p:cNvCxnSpPr>
          <p:nvPr/>
        </p:nvCxnSpPr>
        <p:spPr>
          <a:xfrm rot="5400000">
            <a:off x="2962275" y="214292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2"/>
            <a:endCxn id="42" idx="0"/>
          </p:cNvCxnSpPr>
          <p:nvPr/>
        </p:nvCxnSpPr>
        <p:spPr>
          <a:xfrm rot="5400000">
            <a:off x="2962275" y="265727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2" idx="2"/>
            <a:endCxn id="37" idx="0"/>
          </p:cNvCxnSpPr>
          <p:nvPr/>
        </p:nvCxnSpPr>
        <p:spPr>
          <a:xfrm rot="5400000">
            <a:off x="4867275" y="162857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0"/>
            <a:endCxn id="37" idx="2"/>
          </p:cNvCxnSpPr>
          <p:nvPr/>
        </p:nvCxnSpPr>
        <p:spPr>
          <a:xfrm rot="5400000" flipH="1" flipV="1">
            <a:off x="4867275" y="214292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0"/>
            <a:endCxn id="40" idx="2"/>
          </p:cNvCxnSpPr>
          <p:nvPr/>
        </p:nvCxnSpPr>
        <p:spPr>
          <a:xfrm rot="5400000" flipH="1" flipV="1">
            <a:off x="4867275" y="265727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3" idx="2"/>
            <a:endCxn id="38" idx="0"/>
          </p:cNvCxnSpPr>
          <p:nvPr/>
        </p:nvCxnSpPr>
        <p:spPr>
          <a:xfrm rot="16200000" flipH="1">
            <a:off x="7038975" y="1590675"/>
            <a:ext cx="1714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8" idx="2"/>
            <a:endCxn id="41" idx="0"/>
          </p:cNvCxnSpPr>
          <p:nvPr/>
        </p:nvCxnSpPr>
        <p:spPr>
          <a:xfrm rot="5400000">
            <a:off x="7077075" y="214292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1" idx="2"/>
            <a:endCxn id="44" idx="0"/>
          </p:cNvCxnSpPr>
          <p:nvPr/>
        </p:nvCxnSpPr>
        <p:spPr>
          <a:xfrm rot="5400000">
            <a:off x="7077075" y="2657277"/>
            <a:ext cx="1714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514350"/>
            <a:ext cx="3140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१.१०    प्रकृतिपुरुषयोः संयोगहेतुः  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047750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i-IN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पुरुषस्य दर्शनार्थं कैवल्यार्थं तथा प्रधानस्य ।</a:t>
            </a:r>
          </a:p>
          <a:p>
            <a:pPr>
              <a:lnSpc>
                <a:spcPct val="150000"/>
              </a:lnSpc>
            </a:pPr>
            <a:r>
              <a:rPr lang="hi-IN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पङ्ग्वन्धवदुभयोरपि संयोगस्तत्कृत: सर्ग: ॥ २१ ॥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00" y="2400300"/>
            <a:ext cx="6553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i-IN" sz="22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भिन्नपदार्थानां संयोगः कामपि अपेक्षां विना न भवति।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i-IN" sz="22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पुरुषतत्त्वं कैवल्यार्थं प्रकृतिम् अपेक्षते ।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i-IN" sz="22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प्रकृतिरपि पुरुषस्य दर्शनार्थं प्रवृत्ता भवति।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i-IN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तस्मात् पङ्ग्वन्धवद् उभयोः संयोगः भवति।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i-IN" sz="22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तयोः संयोगेन एव महदादिलक्षणभूता सृष्टिः उत्पद्यते।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33400" y="1448015"/>
            <a:ext cx="1312984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पुरुषः</a:t>
            </a:r>
            <a:endParaRPr lang="en-US" sz="1600" dirty="0">
              <a:solidFill>
                <a:schemeClr val="bg2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3400" y="2228850"/>
            <a:ext cx="1312984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प्रकृतिः</a:t>
            </a:r>
            <a:endParaRPr lang="en-US" sz="1600" dirty="0">
              <a:solidFill>
                <a:schemeClr val="bg2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71700" y="1457326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32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दृक्-शक्तिः</a:t>
            </a:r>
            <a:endParaRPr lang="en-US" sz="2000" dirty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4300" y="1457326"/>
            <a:ext cx="173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32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क्रिया-शक्तिः</a:t>
            </a:r>
            <a:endParaRPr lang="en-US" sz="2000" dirty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71700" y="2238160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32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दृक्-शक्तिः</a:t>
            </a:r>
            <a:endParaRPr lang="en-US" sz="2000" dirty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24300" y="2238160"/>
            <a:ext cx="173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32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क्रिया-शक्तिः</a:t>
            </a:r>
            <a:endParaRPr lang="en-US" sz="2000" dirty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1409700" y="1200150"/>
            <a:ext cx="56007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6" name="Curved Down Arrow 35"/>
          <p:cNvSpPr/>
          <p:nvPr/>
        </p:nvSpPr>
        <p:spPr>
          <a:xfrm>
            <a:off x="1409700" y="2000250"/>
            <a:ext cx="56007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95110" y="1457326"/>
            <a:ext cx="1670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निष्क्रियत्वात् </a:t>
            </a:r>
            <a:r>
              <a:rPr lang="hi-IN" sz="32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पङ्गुः</a:t>
            </a:r>
            <a:endParaRPr lang="en-US" sz="2000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16" name="Picture 15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86100"/>
            <a:ext cx="2102542" cy="18344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3401" y="360045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पङ्ग्वन्धवद् उभयोः संयोगः </a:t>
            </a:r>
            <a:r>
              <a:rPr lang="hi-IN" sz="28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 			</a:t>
            </a:r>
            <a:r>
              <a:rPr lang="hi-IN" sz="28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तत्कृत: सर्ग: </a:t>
            </a:r>
            <a:endParaRPr lang="en-US" sz="2800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324100" y="2057400"/>
            <a:ext cx="1143000" cy="857250"/>
          </a:xfrm>
          <a:prstGeom prst="mathMultiply">
            <a:avLst>
              <a:gd name="adj1" fmla="val 4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381500" y="1143000"/>
            <a:ext cx="1143000" cy="857250"/>
          </a:xfrm>
          <a:prstGeom prst="mathMultiply">
            <a:avLst>
              <a:gd name="adj1" fmla="val 41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nakyaBBTUni" pitchFamily="2" charset="0"/>
              <a:cs typeface="ChanakyaBBTUni" pitchFamily="2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324100" y="1257300"/>
            <a:ext cx="1066800" cy="457200"/>
            <a:chOff x="2362200" y="1752600"/>
            <a:chExt cx="1066800" cy="609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362200" y="2057400"/>
              <a:ext cx="4572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819400" y="1752600"/>
              <a:ext cx="6096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457700" y="2000250"/>
            <a:ext cx="1066800" cy="457200"/>
            <a:chOff x="2362200" y="1752600"/>
            <a:chExt cx="1066800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362200" y="2057400"/>
              <a:ext cx="45720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819400" y="1752600"/>
              <a:ext cx="6096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7391400" y="1885950"/>
            <a:ext cx="1617784" cy="45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गमनम्</a:t>
            </a:r>
            <a:endParaRPr lang="en-US" sz="1600" dirty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95111" y="2228851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अचेतनत्वात् </a:t>
            </a:r>
            <a:r>
              <a:rPr lang="hi-IN" sz="32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अन्धः</a:t>
            </a:r>
            <a:endParaRPr lang="en-US" sz="2000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5" name="Curved Down Arrow 44"/>
          <p:cNvSpPr/>
          <p:nvPr/>
        </p:nvSpPr>
        <p:spPr>
          <a:xfrm rot="2891801">
            <a:off x="8058150" y="1628775"/>
            <a:ext cx="3429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46" name="Curved Down Arrow 45"/>
          <p:cNvSpPr/>
          <p:nvPr/>
        </p:nvSpPr>
        <p:spPr>
          <a:xfrm rot="18990726" flipV="1">
            <a:off x="7939990" y="2380679"/>
            <a:ext cx="457200" cy="1698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1" y="171450"/>
            <a:ext cx="3395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१.११    सांख्यदर्शनरीत्या सृष्टिप्रक्रिया  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90600" y="742950"/>
            <a:ext cx="1312984" cy="457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पुरुषः</a:t>
            </a:r>
            <a:endParaRPr lang="en-US" sz="1600" dirty="0">
              <a:solidFill>
                <a:schemeClr val="bg2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91708" y="742950"/>
            <a:ext cx="1312984" cy="457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प्रकृतिः</a:t>
            </a:r>
            <a:endParaRPr lang="en-US" sz="1600" dirty="0">
              <a:solidFill>
                <a:schemeClr val="bg2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cxnSp>
        <p:nvCxnSpPr>
          <p:cNvPr id="41" name="Straight Connector 40"/>
          <p:cNvCxnSpPr>
            <a:stCxn id="30" idx="5"/>
            <a:endCxn id="33" idx="1"/>
          </p:cNvCxnSpPr>
          <p:nvPr/>
        </p:nvCxnSpPr>
        <p:spPr>
          <a:xfrm rot="5400000" flipH="1" flipV="1">
            <a:off x="2986002" y="-64794"/>
            <a:ext cx="323289" cy="2072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0" idx="7"/>
            <a:endCxn id="33" idx="3"/>
          </p:cNvCxnSpPr>
          <p:nvPr/>
        </p:nvCxnSpPr>
        <p:spPr>
          <a:xfrm rot="16200000" flipH="1">
            <a:off x="2986002" y="-64794"/>
            <a:ext cx="323289" cy="2072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743201" y="628650"/>
            <a:ext cx="61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संयोगः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10000" y="1428750"/>
            <a:ext cx="1676400" cy="285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000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महत् </a:t>
            </a:r>
            <a:r>
              <a:rPr lang="hi-IN" sz="1600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(बुद्धिः)</a:t>
            </a:r>
            <a:endParaRPr lang="en-US" sz="2000" dirty="0">
              <a:solidFill>
                <a:schemeClr val="tx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90600" y="2571155"/>
            <a:ext cx="1676400" cy="3429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११ इन्द्रियाणि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581400" y="2571155"/>
            <a:ext cx="1676400" cy="3429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1400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राजसात् उभयम्</a:t>
            </a:r>
            <a:endParaRPr lang="en-US" sz="1400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0" y="2571155"/>
            <a:ext cx="1524000" cy="3429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५ तन्मात्राणि</a:t>
            </a:r>
            <a:endParaRPr lang="en-US" b="1" dirty="0">
              <a:solidFill>
                <a:srgbClr val="00206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0600" y="2171700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सात्त्विक-वैकृतात् अहङ्कारात्</a:t>
            </a:r>
            <a:endParaRPr lang="en-US" sz="1400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cxnSp>
        <p:nvCxnSpPr>
          <p:cNvPr id="56" name="Straight Arrow Connector 55"/>
          <p:cNvCxnSpPr>
            <a:stCxn id="33" idx="4"/>
            <a:endCxn id="47" idx="0"/>
          </p:cNvCxnSpPr>
          <p:nvPr/>
        </p:nvCxnSpPr>
        <p:spPr>
          <a:xfrm rot="5400000">
            <a:off x="4533900" y="131425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2"/>
          </p:cNvCxnSpPr>
          <p:nvPr/>
        </p:nvCxnSpPr>
        <p:spPr>
          <a:xfrm rot="5400000">
            <a:off x="4533900" y="182860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87"/>
          <p:cNvGrpSpPr/>
          <p:nvPr/>
        </p:nvGrpSpPr>
        <p:grpSpPr>
          <a:xfrm>
            <a:off x="1828006" y="2228850"/>
            <a:ext cx="5031582" cy="342900"/>
            <a:chOff x="1828006" y="3581400"/>
            <a:chExt cx="5031582" cy="4572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828800" y="3809206"/>
              <a:ext cx="5029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533900" y="3694906"/>
              <a:ext cx="228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1714500" y="39235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6744494" y="39235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/>
          <p:cNvCxnSpPr>
            <a:stCxn id="52" idx="6"/>
            <a:endCxn id="53" idx="1"/>
          </p:cNvCxnSpPr>
          <p:nvPr/>
        </p:nvCxnSpPr>
        <p:spPr>
          <a:xfrm>
            <a:off x="5257800" y="2742605"/>
            <a:ext cx="83820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2" idx="2"/>
            <a:endCxn id="51" idx="3"/>
          </p:cNvCxnSpPr>
          <p:nvPr/>
        </p:nvCxnSpPr>
        <p:spPr>
          <a:xfrm rot="10800000">
            <a:off x="2667000" y="2742605"/>
            <a:ext cx="91440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3991708" y="1943100"/>
            <a:ext cx="1312984" cy="2857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000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अहङ्कारः</a:t>
            </a:r>
            <a:endParaRPr lang="en-US" sz="1400" dirty="0">
              <a:solidFill>
                <a:schemeClr val="tx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91201" y="2171700"/>
            <a:ext cx="1104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तामसाद् अहङ्कारात्</a:t>
            </a:r>
            <a:endParaRPr lang="en-US" sz="1400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59880" y="2371725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तैजसात् अहङ्कारात्</a:t>
            </a:r>
            <a:endParaRPr lang="en-US" sz="1400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295400" y="2971801"/>
            <a:ext cx="1066800" cy="124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1500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 चक्षुः,</a:t>
            </a:r>
          </a:p>
          <a:p>
            <a:r>
              <a:rPr lang="hi-IN" sz="1500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२. श्रोत्रम्,</a:t>
            </a:r>
          </a:p>
          <a:p>
            <a:r>
              <a:rPr lang="hi-IN" sz="1500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३. त्वक्, </a:t>
            </a:r>
          </a:p>
          <a:p>
            <a:r>
              <a:rPr lang="hi-IN" sz="1500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४. रसनम्,</a:t>
            </a:r>
          </a:p>
          <a:p>
            <a:r>
              <a:rPr lang="hi-IN" sz="1500" b="1" dirty="0" smtClean="0">
                <a:solidFill>
                  <a:schemeClr val="tx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५. घ्राणम्</a:t>
            </a:r>
            <a:endParaRPr lang="en-US" sz="1500" b="1" dirty="0" smtClean="0">
              <a:solidFill>
                <a:schemeClr val="tx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276602" y="3200401"/>
            <a:ext cx="2209798" cy="4760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i-IN" sz="1600" b="1" dirty="0" smtClean="0">
                <a:solidFill>
                  <a:srgbClr val="0000FF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पञ्च ज्ञानेन्द्रियाणि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256020" y="3314700"/>
            <a:ext cx="121920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i-IN" sz="1600" b="1" dirty="0" smtClean="0">
                <a:solidFill>
                  <a:srgbClr val="0000FF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५</a:t>
            </a:r>
            <a:r>
              <a:rPr lang="en-US" sz="1600" b="1" dirty="0" smtClean="0">
                <a:solidFill>
                  <a:srgbClr val="0000FF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hi-IN" sz="1600" b="1" dirty="0" smtClean="0">
                <a:solidFill>
                  <a:srgbClr val="0000FF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महाभूतानि</a:t>
            </a:r>
          </a:p>
          <a:p>
            <a:pPr marL="342900" indent="-342900" algn="ctr"/>
            <a:r>
              <a:rPr lang="hi-IN" sz="1600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 आकाशम्</a:t>
            </a:r>
          </a:p>
          <a:p>
            <a:pPr marL="342900" indent="-342900" algn="ctr"/>
            <a:r>
              <a:rPr lang="hi-IN" sz="1600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२. वायुः</a:t>
            </a:r>
          </a:p>
          <a:p>
            <a:pPr marL="342900" indent="-342900" algn="ctr"/>
            <a:r>
              <a:rPr lang="hi-IN" sz="1600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३. तेजः</a:t>
            </a:r>
          </a:p>
          <a:p>
            <a:pPr marL="342900" indent="-342900" algn="ctr"/>
            <a:r>
              <a:rPr lang="hi-IN" sz="1600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४. जलम्</a:t>
            </a:r>
          </a:p>
          <a:p>
            <a:pPr marL="342900" indent="-342900" algn="ctr"/>
            <a:r>
              <a:rPr lang="hi-IN" sz="1600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५. पृथिवी</a:t>
            </a:r>
            <a:endParaRPr lang="en-US" sz="1600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cxnSp>
        <p:nvCxnSpPr>
          <p:cNvPr id="105" name="Straight Arrow Connector 104"/>
          <p:cNvCxnSpPr>
            <a:stCxn id="53" idx="2"/>
            <a:endCxn id="101" idx="0"/>
          </p:cNvCxnSpPr>
          <p:nvPr/>
        </p:nvCxnSpPr>
        <p:spPr>
          <a:xfrm rot="16200000" flipH="1">
            <a:off x="6661488" y="3110566"/>
            <a:ext cx="400645" cy="7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2"/>
            <a:endCxn id="99" idx="0"/>
          </p:cNvCxnSpPr>
          <p:nvPr/>
        </p:nvCxnSpPr>
        <p:spPr>
          <a:xfrm rot="5400000">
            <a:off x="1799927" y="2942928"/>
            <a:ext cx="577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3352802" y="4114801"/>
            <a:ext cx="2057398" cy="4760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i-IN" sz="1600" b="1" dirty="0" smtClean="0">
                <a:solidFill>
                  <a:srgbClr val="0000FF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पञ्च कर्मेन्द्रियाणि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048001" y="4743450"/>
            <a:ext cx="19207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i-IN" dirty="0" smtClean="0">
                <a:solidFill>
                  <a:srgbClr val="0000FF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सङ्कल्पात्मकम् उभयेन्द्रियम्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295400" y="3886201"/>
            <a:ext cx="1066800" cy="124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hi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६. </a:t>
            </a:r>
            <a:r>
              <a:rPr lang="sa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वाक्,</a:t>
            </a:r>
            <a:endParaRPr lang="hi-IN" sz="1500" b="1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/>
            <a:r>
              <a:rPr lang="hi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७. </a:t>
            </a:r>
            <a:r>
              <a:rPr lang="sa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पाणिः,</a:t>
            </a:r>
            <a:endParaRPr lang="hi-IN" sz="1500" b="1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/>
            <a:r>
              <a:rPr lang="hi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८. </a:t>
            </a:r>
            <a:r>
              <a:rPr lang="sa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पादः,</a:t>
            </a:r>
            <a:endParaRPr lang="hi-IN" sz="1500" b="1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/>
            <a:r>
              <a:rPr lang="hi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९. </a:t>
            </a:r>
            <a:r>
              <a:rPr lang="sa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पायुः,</a:t>
            </a:r>
            <a:endParaRPr lang="hi-IN" sz="1500" b="1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/>
            <a:r>
              <a:rPr lang="hi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१०. </a:t>
            </a:r>
            <a:r>
              <a:rPr lang="sa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उपस्थः</a:t>
            </a:r>
            <a:endParaRPr lang="hi-IN" sz="1500" b="1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95400" y="4786827"/>
            <a:ext cx="1066800" cy="3231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hi-IN" sz="15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११. मनः</a:t>
            </a:r>
            <a:endParaRPr lang="en-US" sz="1500" b="1" dirty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cxnSp>
        <p:nvCxnSpPr>
          <p:cNvPr id="128" name="Straight Arrow Connector 127"/>
          <p:cNvCxnSpPr>
            <a:stCxn id="99" idx="3"/>
            <a:endCxn id="100" idx="2"/>
          </p:cNvCxnSpPr>
          <p:nvPr/>
        </p:nvCxnSpPr>
        <p:spPr>
          <a:xfrm flipV="1">
            <a:off x="2362200" y="3438437"/>
            <a:ext cx="914402" cy="156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4" idx="3"/>
            <a:endCxn id="110" idx="2"/>
          </p:cNvCxnSpPr>
          <p:nvPr/>
        </p:nvCxnSpPr>
        <p:spPr>
          <a:xfrm flipV="1">
            <a:off x="2362200" y="4352837"/>
            <a:ext cx="990602" cy="156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20" idx="3"/>
            <a:endCxn id="111" idx="1"/>
          </p:cNvCxnSpPr>
          <p:nvPr/>
        </p:nvCxnSpPr>
        <p:spPr>
          <a:xfrm flipV="1">
            <a:off x="2362200" y="4928116"/>
            <a:ext cx="685801" cy="20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19150"/>
            <a:ext cx="7086600" cy="1314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6000" b="1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सांख्यदर्शनस्य परिचयः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486150"/>
            <a:ext cx="70866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800" b="1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डॉ. जानकीशरणः आचार्यः</a:t>
            </a:r>
            <a:endParaRPr lang="en-US" sz="2800" dirty="0" smtClean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दर्शनसङ्कायाध्यक्षचरः सहायकाचार्यश्च</a:t>
            </a:r>
            <a:endParaRPr lang="en-US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20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श्रीसोमनाथ-संस्कृत-विश्वविद्यालयः, वेरावलम् (गुजरातम्)</a:t>
            </a:r>
            <a:endParaRPr lang="en-US" sz="2000" dirty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2354" y="2876550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8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प्रस्तोता -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1" y="171450"/>
            <a:ext cx="3493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१.१२    सांख्यदर्शनरीत्या कैवल्यप्राप्तिः  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42950"/>
            <a:ext cx="7086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hi-IN" sz="20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दुःखत्रयस्य आत्यन्तिकी ऐकान्तिकी निवृत्तिः एव मोक्षः।</a:t>
            </a: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बन्धमोक्षौ वस्तुतः पुरुषे न भवतः, प्रकृतेः एव बन्धः मोक्षश्च भवति। पुरुषे तु उपचर्यते। </a:t>
            </a: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hi-IN" sz="20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रूपैः सप्तभिरेव तु बध्नात्यात्मानमात्मना प्रकृतिः</a:t>
            </a:r>
            <a:r>
              <a:rPr lang="hi-IN" sz="20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– सा.का. ६३</a:t>
            </a: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hi-IN" sz="2000" b="1" dirty="0" smtClean="0">
                <a:solidFill>
                  <a:srgbClr val="00FFFF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व्यक्ताव्यक्तज्ञ-तत्त्वानां ज्ञानावस्थायां पुरुषः प्रकृतेः भिन्नतया प्रेक्षवत् उदासीनः तिष्ठति।</a:t>
            </a: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hi-IN" sz="2000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एवं तत्त्वाभ्यास्यान्नास्मि न मे नाहमित्यपरिशेषम्।</a:t>
            </a:r>
            <a:r>
              <a:rPr lang="en-US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/>
            </a:r>
            <a:br>
              <a:rPr lang="en-US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</a:br>
            <a:r>
              <a:rPr lang="hi-IN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अविपर्ययाद्विशुद्धं केवलमुत्पद्यते ज्ञानम्॥” - सांख्यकारिका, ६४</a:t>
            </a:r>
            <a:endParaRPr lang="en-US" sz="2000" b="1" dirty="0" smtClean="0">
              <a:solidFill>
                <a:srgbClr val="66FF66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hi-IN" sz="2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मोक्षावस्थायां प्रकृतिः नर्तकीवत् स्वचरितं पुरुषाय न दर्शयति।</a:t>
            </a: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hi-IN" sz="2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प्राप्ते शरीरभेदे चरितार्थत्वात् प्रधानविनिवृतौ।</a:t>
            </a:r>
            <a:r>
              <a:rPr lang="en-US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/>
            </a:r>
            <a:br>
              <a:rPr lang="en-US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</a:br>
            <a:r>
              <a:rPr lang="hi-IN" sz="2000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ऐकान्तिकमात्यन्तिकमुभयं कैवल्यमाप्नोति॥” - सांख्यकारिका, ६८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140589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सन्तु</a:t>
            </a:r>
            <a:r>
              <a:rPr lang="en-US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सर्वेभ्यो नमो</a:t>
            </a:r>
            <a:r>
              <a:rPr lang="en-US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भणितयः</a:t>
            </a:r>
            <a:b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</a:br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धन्यवादाश्च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विवेचनीयाः विषयाः</a:t>
            </a:r>
            <a:endParaRPr lang="en-US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810000"/>
          </a:xfrm>
        </p:spPr>
        <p:txBody>
          <a:bodyPr>
            <a:noAutofit/>
          </a:bodyPr>
          <a:lstStyle/>
          <a:p>
            <a:r>
              <a:rPr lang="hi-IN" sz="16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सांख्यशब्दार्थविचारः</a:t>
            </a:r>
            <a:endParaRPr lang="en-US" sz="1600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सांख्यदर्शनस्य प्राचीनता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सांख्यदर्शनस्य प्रमुखाः आचार्याः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सांख्यदर्शनस्य प्रमुखाः ग्रन्थाः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सांख्यदर्शनस्य विषयवस्तु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सांख्यदर्शनस्य तत्त्वानि 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सांख्यदर्शने प्रमाणानि 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कार्यकारणभावसम्बन्धः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सत्कार्यवादः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गुणानां स्वरूपम्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प्रकृतिपुरुषयोः संयोगहेतुः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सांख्यदर्शनरीत्या सृष्टिप्रक्रिया   </a:t>
            </a:r>
          </a:p>
          <a:p>
            <a:r>
              <a:rPr lang="sa-IN" sz="16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सांख्यदर्शनरीत्या कैवल्यप्राप्तिः</a:t>
            </a:r>
            <a:endParaRPr lang="en-US" sz="1600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89535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दृशिर्-प्रेक्षणे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इति धातोः ‘ल्युट्’-प्रत्ययेन ‘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दर्शनम्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’ इति पदं निष्पद्यते। दृश्यते = साक्षात्क्रियते यथार्थतत्त्वम् अनेन इति दर्शनम्।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0" marR="0" lvl="0" indent="4572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सम+ख्या(प्रकथने)+अङ्+टाप्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= संख्या  इति शब्दः । ततः 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 “तस्येदम्” इति सूत्रेण </a:t>
            </a:r>
            <a:r>
              <a:rPr kumimoji="0" lang="hi-IN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संख्या+</a:t>
            </a:r>
            <a:r>
              <a:rPr kumimoji="0" lang="hi-IN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अण्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 = </a:t>
            </a:r>
            <a:r>
              <a:rPr kumimoji="0" lang="hi-IN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सांख्यम्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 ।</a:t>
            </a:r>
            <a:endParaRPr kumimoji="0" lang="hi-I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0" marR="0" lvl="0" indent="4572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सम+चक्षिङ् (व्यक्ते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स्पष्टीकरणे च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)+“अण्”  =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सांख्यम्</a:t>
            </a:r>
            <a:r>
              <a:rPr kumimoji="0" lang="hi-IN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।</a:t>
            </a:r>
          </a:p>
          <a:p>
            <a:pPr marL="0" marR="0" lvl="0" indent="4572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सांख्यशब्दार्थस्तु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- 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“सम्यक् ख्यानम्” अर्थात् “सम्यक् ज्ञानम्” इति। एतदेव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प्रकृतिपुरुषविवेकः, विवेकख्यातिः,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विवेकबुद्धिः, सत्त्वपुरुषान्यताख्यातिः 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इत्यपि उच्यते। </a:t>
            </a:r>
          </a:p>
          <a:p>
            <a:pPr marL="0" marR="0" lvl="0" indent="4572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संख्या</a:t>
            </a:r>
            <a:r>
              <a:rPr kumimoji="0" lang="hi-IN" b="1" i="0" u="none" strike="noStrike" cap="none" normalizeH="0" dirty="0" smtClean="0">
                <a:ln>
                  <a:noFill/>
                </a:ln>
                <a:solidFill>
                  <a:srgbClr val="66FF66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चर्चा विचारणा</a:t>
            </a:r>
            <a:r>
              <a:rPr kumimoji="0" lang="hi-IN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</a:t>
            </a:r>
            <a:r>
              <a:rPr kumimoji="0" lang="hi-IN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इति अमरः ।</a:t>
            </a:r>
            <a:endParaRPr kumimoji="0" lang="hi-I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0" marR="0" lvl="0" indent="45720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संख्यावान् पण्डितः कविः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इति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च ।</a:t>
            </a:r>
            <a:endParaRPr kumimoji="0" lang="hi-I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457200"/>
            <a:ext cx="2528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१.१    सांख्यशब्दार्थविचारः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590550"/>
            <a:ext cx="7620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अस्मिन् शास्त्रे पञ्चविंशतितत्त्वानां विवेकज्ञानेन कैवल्याख्यमोक्षप्राप्तिः भवति इति प्रतिपादितम्। अतः केषाञ्चन विदुषाम् इदं कथनमस्ति यत् सांख्यशब्दस्य निष्पत्तिः संख्याशब्दात् भवति। “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F9F549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संख्यायन्ते गण्यन्ते तत्त्वानि यस्मिन् तत् सांख्यम्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इति। </a:t>
            </a: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hi-IN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संख्यायाः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वर्णनं यत्र क्रियते तत् </a:t>
            </a:r>
            <a:r>
              <a:rPr kumimoji="0" lang="hi-IN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सांख्यम् 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इति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महाभारते -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संख्यां प्रकुर्वते चैव प्रकृतिं च प्रचक्षते।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66FF66"/>
              </a:solidFill>
              <a:effectLst/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	तत्त्वानि च चतुर्विंशतिः तेन सांख्याः प्रकीर्तिताः॥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इति। (शा.</a:t>
            </a:r>
            <a:r>
              <a:rPr kumimoji="0" lang="hi-IN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३०६/४३</a:t>
            </a: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)</a:t>
            </a: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i-I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सम्यक् ख्यानं संख्या, संख्यैव सांख्यम्। प्रकृतिपुरुषविवेकात्मविशिष्टं ज्ञानम् इत्यर्थः।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1" y="457200"/>
            <a:ext cx="277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१.२    सांख्यदर्शनस्य प्राचीनता 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914400"/>
            <a:ext cx="79248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द्वा सुपर्णा सयुजा सखाया समानं वृक्षं परिषस्वजाते।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तयोरन्यः पिप्पलं स्वाद्वत्त्यनश्नन्नन्योऽभिचाकशीति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॥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(मुण्डकोपनिषदि ३.१.१)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असङ्गो ह्यं पुरुषः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(बृहदारण्यकोपनिषदि ४.३.१५) 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सदेव सोम्येदमग्र आसीदेकमेवाद्वितीयम्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(छान्दोग्योपनिषदि ६.२.१)</a:t>
            </a:r>
            <a:r>
              <a:rPr lang="en-US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- </a:t>
            </a:r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सत्कार्यवादः</a:t>
            </a:r>
            <a:endParaRPr lang="hi-IN" b="1" dirty="0" smtClean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यथा सोम्यैकेन मृत्पिण्डेन सर्वं मृण्मयं विज्ञातं स्यात्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(छान्दोग्योपनिषदि) </a:t>
            </a:r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प्रकृतिसकाशात् नाना कार्याणि</a:t>
            </a:r>
            <a:endParaRPr lang="hi-IN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अजामेकां लोहितशुक्लकृष्णां बह्वीः प्रजाः सृजमानाः सरूपाः।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अजो ह्येको जुषमाणोऽनुशेते जहात्येनां भुक्तभोगामजोऽन्यः॥</a:t>
            </a:r>
            <a:r>
              <a:rPr lang="hi-IN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(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श्वेता</a:t>
            </a:r>
            <a:r>
              <a:rPr lang="en-US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.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५.४)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“</a:t>
            </a: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प्रकृतेः क्रियमाणानि गुणैः कर्माणि सर्वशः।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अहङ्कारविमूढात्मा कर्ताहमिति मन्यते ॥</a:t>
            </a:r>
            <a:r>
              <a:rPr lang="hi-IN" dirty="0" smtClean="0">
                <a:solidFill>
                  <a:srgbClr val="66FF66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” </a:t>
            </a: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(गीतायाम् ३.२७)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1" y="457200"/>
            <a:ext cx="3534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१.३.१    सांख्यदर्शनस्य प्रमुखाः आचार्याः–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810220"/>
            <a:ext cx="32766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कपिलमुनिः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आसुरिः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पञ्चशिखः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विन्ध्यवासी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जैगीषव्यः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वार्षगण्यः</a:t>
            </a:r>
            <a:endParaRPr lang="en-US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देवलः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सनकादयः</a:t>
            </a:r>
            <a:endParaRPr lang="en-US" b="1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ईश्वरकृष्णः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1" y="457200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१.३.२    सांख्यदर्शनस्य प्रमुखाः ग्रन्था</a:t>
            </a:r>
            <a:r>
              <a:rPr lang="en-US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ः</a:t>
            </a:r>
            <a:r>
              <a:rPr lang="hi-IN" sz="2000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–</a:t>
            </a:r>
            <a:endParaRPr lang="en-US" sz="2000" b="1" dirty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81022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सांख्यसूत्राणि - 	कपिलमुनिः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तत्त्वसमासः , षष्टीग्रन्थः च -	कपिलमुनिः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3657600"/>
            <a:ext cx="579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सांख्यतत्त्वप्रदीपिका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सांख्यतत्त्वप्रदीपः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तत्त्वमीमांसा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सांख्यपरिभाषा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सांख्यकारिका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953522" y="1403241"/>
            <a:ext cx="285750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81601" y="975013"/>
            <a:ext cx="160973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i-IN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सांख्यसूत्रभाष्यकाराः</a:t>
            </a:r>
            <a:endParaRPr lang="en-US" b="1" dirty="0">
              <a:solidFill>
                <a:schemeClr val="bg2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1603663"/>
            <a:ext cx="35301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अनिरुद्धवृत्तिः - अनिरुद्धः (११०० ई.)</a:t>
            </a:r>
          </a:p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सांख्यवृत्तिसारः - महादेवः (१३०० ई.)</a:t>
            </a:r>
          </a:p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सांख्यप्रवचनभाष्यम् -  विज्ञानभिक्षुः (१४०० ई.)</a:t>
            </a:r>
          </a:p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लघुसांख्यवृत्तिः – नागेशभट्टः </a:t>
            </a:r>
            <a:endParaRPr lang="en-US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3429000" y="1123950"/>
            <a:ext cx="1752601" cy="35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609328" y="1789437"/>
            <a:ext cx="285750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0" y="1916668"/>
            <a:ext cx="276229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सांख्यतत्त्वविवेचनम् (श्रीसदानन्दः)</a:t>
            </a:r>
          </a:p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तत्त्वयाथार्थ्यदीपनम् (श्रीभावगणेशः)</a:t>
            </a:r>
          </a:p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सर्वोपकारिणी टीका</a:t>
            </a:r>
          </a:p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सांख्यसूत्रविवरणम्</a:t>
            </a:r>
          </a:p>
          <a:p>
            <a:pPr marL="342900" indent="-342900">
              <a:buAutoNum type="hindiNumPeriod"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क्रमदीपिकातत्त्वसमाससूत्रवृत्तिः</a:t>
            </a:r>
            <a:endParaRPr lang="en-US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3345418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स्वतन्त्राः ग्रन्थाः -</a:t>
            </a:r>
            <a:endParaRPr lang="en-US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5800" y="971550"/>
            <a:ext cx="7543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सुवर्णसप्ततिः इति नामान्तराभिधानम्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आर्याच्छन्दसा विरचिता ।</a:t>
            </a: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chemeClr val="bg2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७०+२ = ७२ कारिकाः</a:t>
            </a:r>
            <a:endParaRPr lang="hi-IN" dirty="0" smtClean="0">
              <a:solidFill>
                <a:schemeClr val="bg2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2419350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सांख्यकारिकायाः व्याख्यानानि टीकाश्च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माठरवृत्तिः </a:t>
            </a: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 आचार्यमाठरः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युक्तिदीपिका</a:t>
            </a:r>
            <a:r>
              <a:rPr lang="en-US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  </a:t>
            </a: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कर्तुः नामोल्लेखः न प्राप्यते।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गौडपादभाष्यम्  गौडपादाचार्यः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जयमङ्गला </a:t>
            </a:r>
            <a:r>
              <a:rPr lang="en-US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 </a:t>
            </a: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शङ्कराचार्यः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चन्द्रिका  	नारायणतीर्थः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सुवर्णसप्तशास्त्रम् </a:t>
            </a:r>
            <a:r>
              <a:rPr lang="en-US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 </a:t>
            </a:r>
            <a:r>
              <a:rPr lang="hi-IN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 परमार्थः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i-IN" b="1" dirty="0" smtClean="0">
                <a:solidFill>
                  <a:srgbClr val="FFFF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  <a:sym typeface="Wingdings" pitchFamily="2" charset="2"/>
              </a:rPr>
              <a:t>सांख्यतत्त्वकौमुदी  वाचस्पतिमिश्रः</a:t>
            </a:r>
            <a:endParaRPr lang="hi-IN" b="1" dirty="0" smtClean="0">
              <a:solidFill>
                <a:srgbClr val="FFFF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0582" y="400050"/>
            <a:ext cx="4606636" cy="6617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4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nakyaBBTUni" pitchFamily="2" charset="0"/>
                <a:cs typeface="ChanakyaBBTUni" pitchFamily="2" charset="0"/>
              </a:rPr>
              <a:t>ईश्वरकृष्णस्य  सांख्यकारिका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00600" y="1352550"/>
            <a:ext cx="1547090" cy="2857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परमर्षिः कपिलः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00600" y="1962150"/>
            <a:ext cx="1547090" cy="2857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आसुरिः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0600" y="2571750"/>
            <a:ext cx="1547090" cy="2857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पञ्चशिखः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00600" y="3181350"/>
            <a:ext cx="1547090" cy="28575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b="1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ईश्वरकृष्णः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420122" y="1799828"/>
            <a:ext cx="285750" cy="79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420122" y="2409428"/>
            <a:ext cx="285750" cy="79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420122" y="3019028"/>
            <a:ext cx="285750" cy="79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969</Words>
  <Application>Microsoft Office PowerPoint</Application>
  <PresentationFormat>On-screen Show (16:9)</PresentationFormat>
  <Paragraphs>253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विवेचनीयाः विषयाः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Dr. Janakisharan Acharya</cp:lastModifiedBy>
  <cp:revision>492</cp:revision>
  <dcterms:created xsi:type="dcterms:W3CDTF">2013-03-05T05:55:50Z</dcterms:created>
  <dcterms:modified xsi:type="dcterms:W3CDTF">2020-06-04T17:56:16Z</dcterms:modified>
</cp:coreProperties>
</file>